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2" r:id="rId1"/>
  </p:sldMasterIdLst>
  <p:notesMasterIdLst>
    <p:notesMasterId r:id="rId27"/>
  </p:notesMasterIdLst>
  <p:sldIdLst>
    <p:sldId id="256" r:id="rId2"/>
    <p:sldId id="257" r:id="rId3"/>
    <p:sldId id="259" r:id="rId4"/>
    <p:sldId id="261" r:id="rId5"/>
    <p:sldId id="258" r:id="rId6"/>
    <p:sldId id="262" r:id="rId7"/>
    <p:sldId id="263" r:id="rId8"/>
    <p:sldId id="264" r:id="rId9"/>
    <p:sldId id="269" r:id="rId10"/>
    <p:sldId id="270" r:id="rId11"/>
    <p:sldId id="271" r:id="rId12"/>
    <p:sldId id="265" r:id="rId13"/>
    <p:sldId id="272" r:id="rId14"/>
    <p:sldId id="273" r:id="rId15"/>
    <p:sldId id="274" r:id="rId16"/>
    <p:sldId id="275" r:id="rId17"/>
    <p:sldId id="266" r:id="rId18"/>
    <p:sldId id="267" r:id="rId19"/>
    <p:sldId id="276" r:id="rId20"/>
    <p:sldId id="277" r:id="rId21"/>
    <p:sldId id="278" r:id="rId22"/>
    <p:sldId id="279" r:id="rId23"/>
    <p:sldId id="281" r:id="rId24"/>
    <p:sldId id="268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1" autoAdjust="0"/>
    <p:restoredTop sz="94660"/>
  </p:normalViewPr>
  <p:slideViewPr>
    <p:cSldViewPr snapToGrid="0">
      <p:cViewPr varScale="1">
        <p:scale>
          <a:sx n="97" d="100"/>
          <a:sy n="97" d="100"/>
        </p:scale>
        <p:origin x="4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8C4DA6-9BD9-4A9A-9288-9283C760C39F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A696A-DA4F-48F3-8304-60607DDFA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57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A696A-DA4F-48F3-8304-60607DDFA25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628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7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1950">
                <a:solidFill>
                  <a:schemeClr val="tx2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92D0-4516-41E6-9548-E642DD0C7C89}" type="datetime1">
              <a:rPr lang="en-US" smtClean="0"/>
              <a:t>3/29/2015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fld id="{F324038A-4B46-4807-9E47-FF59B1BCC81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2" y="1449305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0" name="Rectangle 9"/>
          <p:cNvSpPr/>
          <p:nvPr/>
        </p:nvSpPr>
        <p:spPr>
          <a:xfrm>
            <a:off x="62932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1" name="Rectangle 10"/>
          <p:cNvSpPr/>
          <p:nvPr/>
        </p:nvSpPr>
        <p:spPr>
          <a:xfrm>
            <a:off x="62932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2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01715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6632-DF4D-4786-8011-E09890EB0502}" type="datetime1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038A-4B46-4807-9E47-FF59B1BCC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270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2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A1A2-F803-45C3-B360-77561C82F5D9}" type="datetime1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038A-4B46-4807-9E47-FF59B1BCC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43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C965-B0BA-4900-952B-E488CBC649E4}" type="datetime1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038A-4B46-4807-9E47-FF59B1BCC81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75905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7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2"/>
            <a:ext cx="7772400" cy="1362075"/>
          </a:xfrm>
        </p:spPr>
        <p:txBody>
          <a:bodyPr anchor="b" anchorCtr="0"/>
          <a:lstStyle>
            <a:lvl1pPr algn="l">
              <a:buNone/>
              <a:defRPr sz="3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555AA-CCF8-48B1-9278-BF7BBB704F97}" type="datetime1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3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8" name="Rectangle 7"/>
          <p:cNvSpPr/>
          <p:nvPr/>
        </p:nvSpPr>
        <p:spPr>
          <a:xfrm>
            <a:off x="69147" y="2341477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9" name="Rectangle 8"/>
          <p:cNvSpPr/>
          <p:nvPr/>
        </p:nvSpPr>
        <p:spPr>
          <a:xfrm>
            <a:off x="68307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324038A-4B46-4807-9E47-FF59B1BCC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087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BDF90-6A98-467A-85DC-AC37D34C3DCD}" type="datetime1">
              <a:rPr lang="en-US" smtClean="0"/>
              <a:t>3/29/2015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038A-4B46-4807-9E47-FF59B1BCC81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8368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5A5C3-A60B-4C8C-B879-B6B88EA7B41D}" type="datetime1">
              <a:rPr lang="en-US" smtClean="0"/>
              <a:t>3/29/2015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038A-4B46-4807-9E47-FF59B1BCC81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59420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1E2B5-5554-4E0E-9DED-EDCD380B3ECB}" type="datetime1">
              <a:rPr lang="en-US" smtClean="0"/>
              <a:t>3/29/2015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038A-4B46-4807-9E47-FF59B1BCC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56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5BB91-657C-40C9-9C3D-C06D7887B8C3}" type="datetime1">
              <a:rPr lang="en-US" smtClean="0"/>
              <a:t>3/29/2015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038A-4B46-4807-9E47-FF59B1BCC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94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3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3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3795D-C16D-4313-ABA8-1F9290B5E491}" type="datetime1">
              <a:rPr lang="en-US" smtClean="0"/>
              <a:t>3/29/2015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038A-4B46-4807-9E47-FF59B1BCC81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66299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1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20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2F93-20BE-4874-AC1B-7651A5415462}" type="datetime1">
              <a:rPr lang="en-US" smtClean="0"/>
              <a:t>3/29/2015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324038A-4B46-4807-9E47-FF59B1BCC81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2" name="Rectangle 11"/>
          <p:cNvSpPr/>
          <p:nvPr/>
        </p:nvSpPr>
        <p:spPr>
          <a:xfrm>
            <a:off x="68509" y="4650476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3" name="Rectangle 12"/>
          <p:cNvSpPr/>
          <p:nvPr/>
        </p:nvSpPr>
        <p:spPr>
          <a:xfrm>
            <a:off x="68511" y="4773226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9" y="66677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939896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050">
                <a:solidFill>
                  <a:schemeClr val="tx2"/>
                </a:solidFill>
              </a:defRPr>
            </a:lvl1pPr>
          </a:lstStyle>
          <a:p>
            <a:fld id="{CD13A297-10A4-4E88-9C22-DE0898D6D361}" type="datetime1">
              <a:rPr lang="en-US" smtClean="0"/>
              <a:t>3/29/2015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05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05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324038A-4B46-4807-9E47-FF59B1BCC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001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05740" indent="-205740" algn="l" rtl="0" eaLnBrk="1" latinLnBrk="0" hangingPunct="1">
        <a:spcBef>
          <a:spcPts val="435"/>
        </a:spcBef>
        <a:buClr>
          <a:schemeClr val="accent1"/>
        </a:buClr>
        <a:buSzPct val="85000"/>
        <a:buFont typeface="Wingdings 2"/>
        <a:buChar char=""/>
        <a:defRPr kumimoji="0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71450" algn="l" rtl="0" eaLnBrk="1" latinLnBrk="0" hangingPunct="1">
        <a:spcBef>
          <a:spcPts val="278"/>
        </a:spcBef>
        <a:buClr>
          <a:schemeClr val="accent2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17220" indent="-171450" algn="l" rtl="0" eaLnBrk="1" latinLnBrk="0" hangingPunct="1">
        <a:spcBef>
          <a:spcPts val="278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indent="-171450" algn="l" rtl="0" eaLnBrk="1" latinLnBrk="0" hangingPunct="1">
        <a:spcBef>
          <a:spcPts val="278"/>
        </a:spcBef>
        <a:buClr>
          <a:schemeClr val="accent3"/>
        </a:buClr>
        <a:buSzPct val="80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71450" algn="l" rtl="0" eaLnBrk="1" latinLnBrk="0" hangingPunct="1">
        <a:spcBef>
          <a:spcPts val="278"/>
        </a:spcBef>
        <a:buClr>
          <a:schemeClr val="accent3"/>
        </a:buClr>
        <a:buFontTx/>
        <a:buChar char="o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71450" algn="l" rtl="0" eaLnBrk="1" latinLnBrk="0" hangingPunct="1">
        <a:spcBef>
          <a:spcPts val="278"/>
        </a:spcBef>
        <a:buClr>
          <a:schemeClr val="accent3"/>
        </a:buClr>
        <a:buChar char="•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71450" algn="l" rtl="0" eaLnBrk="1" latinLnBrk="0" hangingPunct="1">
        <a:spcBef>
          <a:spcPts val="278"/>
        </a:spcBef>
        <a:buClr>
          <a:schemeClr val="accent2"/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" indent="-171450" algn="l" rtl="0" eaLnBrk="1" latinLnBrk="0" hangingPunct="1">
        <a:spcBef>
          <a:spcPts val="278"/>
        </a:spcBef>
        <a:buClr>
          <a:schemeClr val="accent1">
            <a:tint val="60000"/>
          </a:schemeClr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1851660" indent="-171450" algn="l" rtl="0" eaLnBrk="1" latinLnBrk="0" hangingPunct="1">
        <a:spcBef>
          <a:spcPts val="278"/>
        </a:spcBef>
        <a:buClr>
          <a:schemeClr val="accent2">
            <a:tint val="60000"/>
          </a:schemeClr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image" Target="../media/image30.png"/><Relationship Id="rId21" Type="http://schemas.openxmlformats.org/officeDocument/2006/relationships/image" Target="../media/image48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image" Target="../media/image29.pn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1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2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7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3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7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5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095491"/>
            <a:ext cx="6858000" cy="1241822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Jieying</a:t>
            </a:r>
            <a:r>
              <a:rPr lang="en-US" sz="2400" dirty="0" smtClean="0">
                <a:solidFill>
                  <a:schemeClr val="tx1"/>
                </a:solidFill>
              </a:rPr>
              <a:t> She, </a:t>
            </a:r>
            <a:r>
              <a:rPr lang="en-US" sz="2400" dirty="0" err="1" smtClean="0">
                <a:solidFill>
                  <a:schemeClr val="tx1"/>
                </a:solidFill>
              </a:rPr>
              <a:t>Yongxin</a:t>
            </a:r>
            <a:r>
              <a:rPr lang="en-US" sz="2400" dirty="0" smtClean="0">
                <a:solidFill>
                  <a:schemeClr val="tx1"/>
                </a:solidFill>
              </a:rPr>
              <a:t> Tong, Lei Chen, Caleb Chen Cao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The Hong Kong University of Science and Technology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Conflict-Aware Event-Participant Arrangement</a:t>
            </a:r>
            <a:endParaRPr lang="en-US" sz="4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518" y="171450"/>
            <a:ext cx="788230" cy="119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33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Algorithms: (1)</a:t>
            </a:r>
            <a:r>
              <a:rPr lang="en-US" dirty="0" err="1" smtClean="0"/>
              <a:t>MinCostFlow</a:t>
            </a:r>
            <a:r>
              <a:rPr lang="en-US" dirty="0" smtClean="0"/>
              <a:t>-GEACC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Basic idea</a:t>
                </a:r>
              </a:p>
              <a:p>
                <a:pPr lvl="1"/>
                <a:r>
                  <a:rPr lang="en-US" dirty="0" smtClean="0"/>
                  <a:t>2. Min-cost flow </a:t>
                </a:r>
                <a:r>
                  <a:rPr lang="en-US" dirty="0" smtClean="0">
                    <a:sym typeface="Wingdings" panose="05000000000000000000" pitchFamily="2" charset="2"/>
                  </a:rPr>
                  <a:t>a temporary arrangement</a:t>
                </a:r>
              </a:p>
              <a:p>
                <a:pPr lvl="2"/>
                <a:r>
                  <a:rPr lang="en-US" sz="1600" dirty="0" smtClean="0">
                    <a:sym typeface="Wingdings" panose="05000000000000000000" pitchFamily="2" charset="2"/>
                  </a:rPr>
                  <a:t>Send each flow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Δ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∈{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Δ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𝑚𝑖𝑛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Δ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𝑚𝑖𝑛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+1,⋯,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Δ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𝑚𝑎𝑥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}</m:t>
                    </m:r>
                  </m:oMath>
                </a14:m>
                <a:endParaRPr lang="en-US" sz="1600" dirty="0" smtClean="0">
                  <a:sym typeface="Wingdings" panose="05000000000000000000" pitchFamily="2" charset="2"/>
                </a:endParaRP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Δ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𝑚𝑖𝑛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unc>
                      <m:funcPr>
                        <m:ctrlP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min</m:t>
                        </m:r>
                      </m:fName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{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𝑉</m:t>
                            </m:r>
                          </m:e>
                        </m:d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,|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𝑈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|}</m:t>
                        </m:r>
                      </m:e>
                    </m:func>
                  </m:oMath>
                </a14:m>
                <a:r>
                  <a:rPr lang="en-US" sz="1600" dirty="0" smtClean="0"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Δ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𝑚𝑎𝑥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unc>
                      <m:funcPr>
                        <m:ctrlP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min</m:t>
                        </m:r>
                      </m:fName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{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naryPr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𝑣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𝑣</m:t>
                                </m:r>
                              </m:sub>
                            </m:s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,</m:t>
                            </m:r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naryPr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𝑢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𝑢</m:t>
                                    </m:r>
                                  </m:sub>
                                </m:sSub>
                              </m:e>
                            </m:nary>
                          </m:e>
                        </m:nary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}</m:t>
                        </m:r>
                      </m:e>
                    </m:func>
                  </m:oMath>
                </a14:m>
                <a:endParaRPr lang="en-US" dirty="0" smtClean="0">
                  <a:sym typeface="Wingdings" panose="05000000000000000000" pitchFamily="2" charset="2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314" t="-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Oval 49"/>
              <p:cNvSpPr/>
              <p:nvPr/>
            </p:nvSpPr>
            <p:spPr>
              <a:xfrm>
                <a:off x="3211719" y="6389593"/>
                <a:ext cx="356615" cy="35661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0" name="Oval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1719" y="6389593"/>
                <a:ext cx="356615" cy="356615"/>
              </a:xfrm>
              <a:prstGeom prst="ellipse">
                <a:avLst/>
              </a:prstGeom>
              <a:blipFill rotWithShape="0">
                <a:blip r:embed="rId3"/>
                <a:stretch>
                  <a:fillRect l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Oval 41"/>
              <p:cNvSpPr/>
              <p:nvPr/>
            </p:nvSpPr>
            <p:spPr>
              <a:xfrm>
                <a:off x="1642613" y="4321226"/>
                <a:ext cx="356615" cy="35661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2" name="Oval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613" y="4321226"/>
                <a:ext cx="356615" cy="356615"/>
              </a:xfrm>
              <a:prstGeom prst="ellipse">
                <a:avLst/>
              </a:prstGeom>
              <a:blipFill rotWithShape="0">
                <a:blip r:embed="rId4"/>
                <a:stretch>
                  <a:fillRect l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Oval 42"/>
              <p:cNvSpPr/>
              <p:nvPr/>
            </p:nvSpPr>
            <p:spPr>
              <a:xfrm>
                <a:off x="1642613" y="5177102"/>
                <a:ext cx="356615" cy="35661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3" name="Oval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613" y="5177102"/>
                <a:ext cx="356615" cy="356615"/>
              </a:xfrm>
              <a:prstGeom prst="ellipse">
                <a:avLst/>
              </a:prstGeom>
              <a:blipFill rotWithShape="0">
                <a:blip r:embed="rId5"/>
                <a:stretch>
                  <a:fillRect l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Oval 43"/>
              <p:cNvSpPr/>
              <p:nvPr/>
            </p:nvSpPr>
            <p:spPr>
              <a:xfrm>
                <a:off x="1642613" y="5961655"/>
                <a:ext cx="356615" cy="35661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4" name="Oval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613" y="5961655"/>
                <a:ext cx="356615" cy="356615"/>
              </a:xfrm>
              <a:prstGeom prst="ellipse">
                <a:avLst/>
              </a:prstGeom>
              <a:blipFill rotWithShape="0">
                <a:blip r:embed="rId6"/>
                <a:stretch>
                  <a:fillRect l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Oval 44"/>
              <p:cNvSpPr/>
              <p:nvPr/>
            </p:nvSpPr>
            <p:spPr>
              <a:xfrm>
                <a:off x="501445" y="5177102"/>
                <a:ext cx="356615" cy="35661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5" name="Oval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45" y="5177102"/>
                <a:ext cx="356615" cy="356615"/>
              </a:xfrm>
              <a:prstGeom prst="ellipse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Oval 45"/>
              <p:cNvSpPr/>
              <p:nvPr/>
            </p:nvSpPr>
            <p:spPr>
              <a:xfrm>
                <a:off x="3211719" y="3893288"/>
                <a:ext cx="356615" cy="35661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6" name="Oval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1719" y="3893288"/>
                <a:ext cx="356615" cy="356615"/>
              </a:xfrm>
              <a:prstGeom prst="ellipse">
                <a:avLst/>
              </a:prstGeom>
              <a:blipFill rotWithShape="0">
                <a:blip r:embed="rId8"/>
                <a:stretch>
                  <a:fillRect l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Oval 46"/>
              <p:cNvSpPr/>
              <p:nvPr/>
            </p:nvSpPr>
            <p:spPr>
              <a:xfrm>
                <a:off x="3211719" y="4518287"/>
                <a:ext cx="356615" cy="35661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7" name="Oval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1719" y="4518287"/>
                <a:ext cx="356615" cy="356615"/>
              </a:xfrm>
              <a:prstGeom prst="ellipse">
                <a:avLst/>
              </a:prstGeom>
              <a:blipFill rotWithShape="0">
                <a:blip r:embed="rId9"/>
                <a:stretch>
                  <a:fillRect l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Oval 47"/>
              <p:cNvSpPr/>
              <p:nvPr/>
            </p:nvSpPr>
            <p:spPr>
              <a:xfrm>
                <a:off x="3211719" y="5177101"/>
                <a:ext cx="356615" cy="35661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8" name="Oval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1719" y="5177101"/>
                <a:ext cx="356615" cy="356615"/>
              </a:xfrm>
              <a:prstGeom prst="ellipse">
                <a:avLst/>
              </a:prstGeom>
              <a:blipFill rotWithShape="0">
                <a:blip r:embed="rId10"/>
                <a:stretch>
                  <a:fillRect l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Oval 48"/>
              <p:cNvSpPr/>
              <p:nvPr/>
            </p:nvSpPr>
            <p:spPr>
              <a:xfrm>
                <a:off x="3211719" y="5783347"/>
                <a:ext cx="356615" cy="35661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9" name="Oval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1719" y="5783347"/>
                <a:ext cx="356615" cy="356615"/>
              </a:xfrm>
              <a:prstGeom prst="ellipse">
                <a:avLst/>
              </a:prstGeom>
              <a:blipFill rotWithShape="0">
                <a:blip r:embed="rId11"/>
                <a:stretch>
                  <a:fillRect l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Oval 50"/>
              <p:cNvSpPr/>
              <p:nvPr/>
            </p:nvSpPr>
            <p:spPr>
              <a:xfrm>
                <a:off x="4352887" y="5177100"/>
                <a:ext cx="356615" cy="35661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1" name="Oval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887" y="5177100"/>
                <a:ext cx="356615" cy="356615"/>
              </a:xfrm>
              <a:prstGeom prst="ellipse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/>
          <p:cNvCxnSpPr>
            <a:stCxn id="45" idx="6"/>
            <a:endCxn id="42" idx="2"/>
          </p:cNvCxnSpPr>
          <p:nvPr/>
        </p:nvCxnSpPr>
        <p:spPr>
          <a:xfrm flipV="1">
            <a:off x="858060" y="4499534"/>
            <a:ext cx="784553" cy="85587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5" idx="6"/>
            <a:endCxn id="43" idx="2"/>
          </p:cNvCxnSpPr>
          <p:nvPr/>
        </p:nvCxnSpPr>
        <p:spPr>
          <a:xfrm>
            <a:off x="858060" y="5355410"/>
            <a:ext cx="78455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5" idx="6"/>
            <a:endCxn id="44" idx="2"/>
          </p:cNvCxnSpPr>
          <p:nvPr/>
        </p:nvCxnSpPr>
        <p:spPr>
          <a:xfrm>
            <a:off x="858060" y="5355410"/>
            <a:ext cx="784553" cy="78455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2" idx="6"/>
            <a:endCxn id="46" idx="2"/>
          </p:cNvCxnSpPr>
          <p:nvPr/>
        </p:nvCxnSpPr>
        <p:spPr>
          <a:xfrm flipV="1">
            <a:off x="1999228" y="4071596"/>
            <a:ext cx="1212491" cy="42793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42" idx="6"/>
            <a:endCxn id="48" idx="2"/>
          </p:cNvCxnSpPr>
          <p:nvPr/>
        </p:nvCxnSpPr>
        <p:spPr>
          <a:xfrm>
            <a:off x="1999228" y="4499534"/>
            <a:ext cx="1212491" cy="8558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endCxn id="49" idx="2"/>
          </p:cNvCxnSpPr>
          <p:nvPr/>
        </p:nvCxnSpPr>
        <p:spPr>
          <a:xfrm>
            <a:off x="1999228" y="4518287"/>
            <a:ext cx="1212491" cy="144336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42" idx="6"/>
          </p:cNvCxnSpPr>
          <p:nvPr/>
        </p:nvCxnSpPr>
        <p:spPr>
          <a:xfrm>
            <a:off x="1999228" y="4499534"/>
            <a:ext cx="1212491" cy="206836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43" idx="6"/>
            <a:endCxn id="46" idx="2"/>
          </p:cNvCxnSpPr>
          <p:nvPr/>
        </p:nvCxnSpPr>
        <p:spPr>
          <a:xfrm flipV="1">
            <a:off x="1999228" y="4071596"/>
            <a:ext cx="1212491" cy="128381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42" idx="6"/>
            <a:endCxn id="47" idx="2"/>
          </p:cNvCxnSpPr>
          <p:nvPr/>
        </p:nvCxnSpPr>
        <p:spPr>
          <a:xfrm>
            <a:off x="1999228" y="4499534"/>
            <a:ext cx="1212491" cy="19706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43" idx="6"/>
            <a:endCxn id="49" idx="2"/>
          </p:cNvCxnSpPr>
          <p:nvPr/>
        </p:nvCxnSpPr>
        <p:spPr>
          <a:xfrm>
            <a:off x="1999228" y="5355410"/>
            <a:ext cx="1212491" cy="60624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43" idx="6"/>
          </p:cNvCxnSpPr>
          <p:nvPr/>
        </p:nvCxnSpPr>
        <p:spPr>
          <a:xfrm>
            <a:off x="1999228" y="5355410"/>
            <a:ext cx="1212491" cy="121249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44" idx="6"/>
            <a:endCxn id="46" idx="2"/>
          </p:cNvCxnSpPr>
          <p:nvPr/>
        </p:nvCxnSpPr>
        <p:spPr>
          <a:xfrm flipV="1">
            <a:off x="1999228" y="4071596"/>
            <a:ext cx="1212491" cy="206836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46" idx="6"/>
            <a:endCxn id="51" idx="2"/>
          </p:cNvCxnSpPr>
          <p:nvPr/>
        </p:nvCxnSpPr>
        <p:spPr>
          <a:xfrm>
            <a:off x="3568334" y="4071596"/>
            <a:ext cx="784553" cy="128381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47" idx="6"/>
            <a:endCxn id="51" idx="2"/>
          </p:cNvCxnSpPr>
          <p:nvPr/>
        </p:nvCxnSpPr>
        <p:spPr>
          <a:xfrm>
            <a:off x="3568334" y="4696595"/>
            <a:ext cx="784553" cy="65881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48" idx="6"/>
            <a:endCxn id="51" idx="2"/>
          </p:cNvCxnSpPr>
          <p:nvPr/>
        </p:nvCxnSpPr>
        <p:spPr>
          <a:xfrm flipV="1">
            <a:off x="3568334" y="5355408"/>
            <a:ext cx="784553" cy="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49" idx="6"/>
            <a:endCxn id="51" idx="2"/>
          </p:cNvCxnSpPr>
          <p:nvPr/>
        </p:nvCxnSpPr>
        <p:spPr>
          <a:xfrm flipV="1">
            <a:off x="3568334" y="5355408"/>
            <a:ext cx="784553" cy="60624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50" idx="6"/>
            <a:endCxn id="51" idx="2"/>
          </p:cNvCxnSpPr>
          <p:nvPr/>
        </p:nvCxnSpPr>
        <p:spPr>
          <a:xfrm flipV="1">
            <a:off x="3568334" y="5355408"/>
            <a:ext cx="784553" cy="121249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3895687" y="50075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679752" y="4354068"/>
            <a:ext cx="7561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flow=5</a:t>
            </a:r>
            <a:endParaRPr lang="en-US" sz="1600" dirty="0"/>
          </a:p>
        </p:txBody>
      </p:sp>
      <p:sp>
        <p:nvSpPr>
          <p:cNvPr id="71" name="TextBox 70"/>
          <p:cNvSpPr txBox="1"/>
          <p:nvPr/>
        </p:nvSpPr>
        <p:spPr>
          <a:xfrm>
            <a:off x="989949" y="5016856"/>
            <a:ext cx="7561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flow=3</a:t>
            </a:r>
            <a:endParaRPr lang="en-US" sz="1600" dirty="0"/>
          </a:p>
        </p:txBody>
      </p:sp>
      <p:sp>
        <p:nvSpPr>
          <p:cNvPr id="72" name="TextBox 71"/>
          <p:cNvSpPr txBox="1"/>
          <p:nvPr/>
        </p:nvSpPr>
        <p:spPr>
          <a:xfrm>
            <a:off x="671114" y="5776666"/>
            <a:ext cx="7561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flow=2</a:t>
            </a:r>
            <a:endParaRPr lang="en-US" sz="1600" dirty="0"/>
          </a:p>
        </p:txBody>
      </p:sp>
      <p:sp>
        <p:nvSpPr>
          <p:cNvPr id="73" name="TextBox 72"/>
          <p:cNvSpPr txBox="1"/>
          <p:nvPr/>
        </p:nvSpPr>
        <p:spPr>
          <a:xfrm>
            <a:off x="3895687" y="4249903"/>
            <a:ext cx="7561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flow=3</a:t>
            </a:r>
            <a:endParaRPr lang="en-US" sz="1600" dirty="0"/>
          </a:p>
        </p:txBody>
      </p:sp>
      <p:sp>
        <p:nvSpPr>
          <p:cNvPr id="74" name="TextBox 73"/>
          <p:cNvSpPr txBox="1"/>
          <p:nvPr/>
        </p:nvSpPr>
        <p:spPr>
          <a:xfrm>
            <a:off x="3324314" y="5533717"/>
            <a:ext cx="7561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flow=2</a:t>
            </a:r>
            <a:endParaRPr lang="en-US" sz="1600" dirty="0"/>
          </a:p>
        </p:txBody>
      </p:sp>
      <p:sp>
        <p:nvSpPr>
          <p:cNvPr id="75" name="TextBox 74"/>
          <p:cNvSpPr txBox="1"/>
          <p:nvPr/>
        </p:nvSpPr>
        <p:spPr>
          <a:xfrm>
            <a:off x="3596783" y="6026280"/>
            <a:ext cx="7561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flow=3</a:t>
            </a:r>
            <a:endParaRPr lang="en-US" sz="1600" dirty="0"/>
          </a:p>
        </p:txBody>
      </p:sp>
      <p:cxnSp>
        <p:nvCxnSpPr>
          <p:cNvPr id="76" name="Straight Connector 75"/>
          <p:cNvCxnSpPr>
            <a:stCxn id="44" idx="6"/>
          </p:cNvCxnSpPr>
          <p:nvPr/>
        </p:nvCxnSpPr>
        <p:spPr>
          <a:xfrm>
            <a:off x="1999228" y="6139963"/>
            <a:ext cx="1212491" cy="42793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7" name="TextBox 76"/>
              <p:cNvSpPr txBox="1"/>
              <p:nvPr/>
            </p:nvSpPr>
            <p:spPr>
              <a:xfrm>
                <a:off x="501445" y="3658810"/>
                <a:ext cx="12290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45" y="3658810"/>
                <a:ext cx="1229033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8" name="Table 7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44055491"/>
                  </p:ext>
                </p:extLst>
              </p:nvPr>
            </p:nvGraphicFramePr>
            <p:xfrm>
              <a:off x="1620061" y="2105660"/>
              <a:ext cx="5515896" cy="137496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754274"/>
                    <a:gridCol w="754274"/>
                    <a:gridCol w="754274"/>
                    <a:gridCol w="754274"/>
                    <a:gridCol w="754274"/>
                    <a:gridCol w="754274"/>
                    <a:gridCol w="990252"/>
                  </a:tblGrid>
                  <a:tr h="338643"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b="0" smtClean="0">
                                        <a:solidFill>
                                          <a:schemeClr val="tx1"/>
                                        </a:solidFill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700" b="0" i="1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u</m:t>
                                    </m:r>
                                  </m:e>
                                  <m:sub>
                                    <m:r>
                                      <a:rPr lang="en-US" sz="1700" b="0" i="1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700" b="0" smtClean="0">
                                    <a:solidFill>
                                      <a:schemeClr val="tx1"/>
                                    </a:solidFill>
                                  </a:rPr>
                                  <m:t>(</m:t>
                                </m:r>
                                <m:r>
                                  <a:rPr lang="en-US" sz="1700" b="0" i="1" smtClean="0">
                                    <a:solidFill>
                                      <a:schemeClr val="tx1"/>
                                    </a:solidFill>
                                  </a:rPr>
                                  <m:t>3</m:t>
                                </m:r>
                                <m:r>
                                  <a:rPr lang="en-US" sz="1700" b="0" smtClean="0">
                                    <a:solidFill>
                                      <a:schemeClr val="tx1"/>
                                    </a:solidFill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7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b="0" smtClean="0">
                                        <a:solidFill>
                                          <a:schemeClr val="tx1"/>
                                        </a:solidFill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700" b="0" i="1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u</m:t>
                                    </m:r>
                                  </m:e>
                                  <m:sub>
                                    <m:r>
                                      <a:rPr lang="en-US" sz="1700" b="0" i="1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700" b="0" smtClean="0">
                                    <a:solidFill>
                                      <a:schemeClr val="tx1"/>
                                    </a:solidFill>
                                  </a:rPr>
                                  <m:t>(</m:t>
                                </m:r>
                                <m:r>
                                  <a:rPr lang="en-US" sz="1700" b="0" i="1" smtClean="0">
                                    <a:solidFill>
                                      <a:schemeClr val="tx1"/>
                                    </a:solidFill>
                                  </a:rPr>
                                  <m:t>1</m:t>
                                </m:r>
                                <m:r>
                                  <a:rPr lang="en-US" sz="1700" b="0" smtClean="0">
                                    <a:solidFill>
                                      <a:schemeClr val="tx1"/>
                                    </a:solidFill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7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b="0" smtClean="0">
                                        <a:solidFill>
                                          <a:schemeClr val="tx1"/>
                                        </a:solidFill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700" b="0" i="1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u</m:t>
                                    </m:r>
                                  </m:e>
                                  <m:sub>
                                    <m:r>
                                      <a:rPr lang="en-US" sz="1700" b="0" i="1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1700" b="0" smtClean="0">
                                    <a:solidFill>
                                      <a:schemeClr val="tx1"/>
                                    </a:solidFill>
                                  </a:rPr>
                                  <m:t>(</m:t>
                                </m:r>
                                <m:r>
                                  <a:rPr lang="en-US" sz="1700" b="0" i="1" smtClean="0">
                                    <a:solidFill>
                                      <a:schemeClr val="tx1"/>
                                    </a:solidFill>
                                  </a:rPr>
                                  <m:t>1</m:t>
                                </m:r>
                                <m:r>
                                  <a:rPr lang="en-US" sz="1700" b="0" smtClean="0">
                                    <a:solidFill>
                                      <a:schemeClr val="tx1"/>
                                    </a:solidFill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7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b="0" smtClean="0">
                                        <a:solidFill>
                                          <a:schemeClr val="tx1"/>
                                        </a:solidFill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700" b="0" i="1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u</m:t>
                                    </m:r>
                                  </m:e>
                                  <m:sub>
                                    <m:r>
                                      <a:rPr lang="en-US" sz="1700" b="0" i="1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sz="1700" b="0" smtClean="0">
                                    <a:solidFill>
                                      <a:schemeClr val="tx1"/>
                                    </a:solidFill>
                                  </a:rPr>
                                  <m:t>(</m:t>
                                </m:r>
                                <m:r>
                                  <a:rPr lang="en-US" sz="1700" b="0" i="1" smtClean="0">
                                    <a:solidFill>
                                      <a:schemeClr val="tx1"/>
                                    </a:solidFill>
                                  </a:rPr>
                                  <m:t>2</m:t>
                                </m:r>
                                <m:r>
                                  <a:rPr lang="en-US" sz="1700" b="0" smtClean="0">
                                    <a:solidFill>
                                      <a:schemeClr val="tx1"/>
                                    </a:solidFill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7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b="0" smtClean="0">
                                        <a:solidFill>
                                          <a:schemeClr val="tx1"/>
                                        </a:solidFill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700" b="0" i="1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u</m:t>
                                    </m:r>
                                  </m:e>
                                  <m:sub>
                                    <m:r>
                                      <a:rPr lang="en-US" sz="1700" b="0" i="1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en-US" sz="1700" b="0" smtClean="0">
                                    <a:solidFill>
                                      <a:schemeClr val="tx1"/>
                                    </a:solidFill>
                                  </a:rPr>
                                  <m:t>(</m:t>
                                </m:r>
                                <m:r>
                                  <a:rPr lang="en-US" sz="1700" b="0" i="1" smtClean="0">
                                    <a:solidFill>
                                      <a:schemeClr val="tx1"/>
                                    </a:solidFill>
                                  </a:rPr>
                                  <m:t>3</m:t>
                                </m:r>
                                <m:r>
                                  <a:rPr lang="en-US" sz="1700" b="0" smtClean="0">
                                    <a:solidFill>
                                      <a:schemeClr val="tx1"/>
                                    </a:solidFill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7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dirty="0" smtClean="0">
                              <a:solidFill>
                                <a:schemeClr val="tx1"/>
                              </a:solidFill>
                            </a:rPr>
                            <a:t>Conflicts</a:t>
                          </a:r>
                          <a:endParaRPr lang="en-US" sz="17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</a:tr>
                  <a:tr h="33864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smtClean="0">
                                        <a:solidFill>
                                          <a:schemeClr val="tx1"/>
                                        </a:solidFill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700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700" smtClean="0">
                                    <a:solidFill>
                                      <a:schemeClr val="tx1"/>
                                    </a:solidFill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0.93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0.43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0.84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0.64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0.65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smtClean="0"/>
                                    </m:ctrlPr>
                                  </m:sSubPr>
                                  <m:e>
                                    <m:r>
                                      <a:rPr lang="en-US" sz="1700" smtClean="0"/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700" smtClean="0"/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</a:tr>
                  <a:tr h="33864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smtClean="0">
                                        <a:solidFill>
                                          <a:schemeClr val="tx1"/>
                                        </a:solidFill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700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700" smtClean="0">
                                    <a:solidFill>
                                      <a:schemeClr val="tx1"/>
                                    </a:solidFill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0.35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0.19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0.21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0.4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NA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</a:tr>
                  <a:tr h="33864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smtClean="0">
                                        <a:solidFill>
                                          <a:schemeClr val="tx1"/>
                                        </a:solidFill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700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1700" smtClean="0">
                                    <a:solidFill>
                                      <a:schemeClr val="tx1"/>
                                    </a:solidFill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0.86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0.57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0.78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0.79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0.68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smtClean="0"/>
                                    </m:ctrlPr>
                                  </m:sSubPr>
                                  <m:e>
                                    <m:r>
                                      <a:rPr lang="en-US" sz="1700" smtClean="0"/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700" smtClean="0"/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78" name="Table 7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44055491"/>
                  </p:ext>
                </p:extLst>
              </p:nvPr>
            </p:nvGraphicFramePr>
            <p:xfrm>
              <a:off x="1620061" y="2105660"/>
              <a:ext cx="5515896" cy="137496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754274"/>
                    <a:gridCol w="754274"/>
                    <a:gridCol w="754274"/>
                    <a:gridCol w="754274"/>
                    <a:gridCol w="754274"/>
                    <a:gridCol w="754274"/>
                    <a:gridCol w="990252"/>
                  </a:tblGrid>
                  <a:tr h="343740"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4661" marR="84661" marT="42330" marB="42330">
                        <a:blipFill rotWithShape="0">
                          <a:blip r:embed="rId14"/>
                          <a:stretch>
                            <a:fillRect l="-100806" t="-7018" r="-533871" b="-3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4661" marR="84661" marT="42330" marB="42330">
                        <a:blipFill rotWithShape="0">
                          <a:blip r:embed="rId14"/>
                          <a:stretch>
                            <a:fillRect l="-200806" t="-7018" r="-433871" b="-3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4661" marR="84661" marT="42330" marB="42330">
                        <a:blipFill rotWithShape="0">
                          <a:blip r:embed="rId14"/>
                          <a:stretch>
                            <a:fillRect l="-300806" t="-7018" r="-333871" b="-3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4661" marR="84661" marT="42330" marB="42330">
                        <a:blipFill rotWithShape="0">
                          <a:blip r:embed="rId14"/>
                          <a:stretch>
                            <a:fillRect l="-404065" t="-7018" r="-236585" b="-3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4661" marR="84661" marT="42330" marB="42330">
                        <a:blipFill rotWithShape="0">
                          <a:blip r:embed="rId14"/>
                          <a:stretch>
                            <a:fillRect l="-500000" t="-7018" r="-134677" b="-3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dirty="0" smtClean="0">
                              <a:solidFill>
                                <a:schemeClr val="tx1"/>
                              </a:solidFill>
                            </a:rPr>
                            <a:t>Conflicts</a:t>
                          </a:r>
                          <a:endParaRPr lang="en-US" sz="17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</a:tr>
                  <a:tr h="3437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4661" marR="84661" marT="42330" marB="42330">
                        <a:blipFill rotWithShape="0">
                          <a:blip r:embed="rId14"/>
                          <a:stretch>
                            <a:fillRect l="-806" t="-108929" r="-633871" b="-226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0.93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0.43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0.84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0.64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0.65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4661" marR="84661" marT="42330" marB="42330">
                        <a:blipFill rotWithShape="0">
                          <a:blip r:embed="rId14"/>
                          <a:stretch>
                            <a:fillRect l="-456442" t="-108929" r="-2454" b="-226786"/>
                          </a:stretch>
                        </a:blipFill>
                      </a:tcPr>
                    </a:tc>
                  </a:tr>
                  <a:tr h="3437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4661" marR="84661" marT="42330" marB="42330">
                        <a:blipFill rotWithShape="0">
                          <a:blip r:embed="rId14"/>
                          <a:stretch>
                            <a:fillRect l="-806" t="-205263" r="-633871" b="-1228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0.35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0.19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0.21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0.4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NA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</a:tr>
                  <a:tr h="3437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4661" marR="84661" marT="42330" marB="42330">
                        <a:blipFill rotWithShape="0">
                          <a:blip r:embed="rId14"/>
                          <a:stretch>
                            <a:fillRect l="-806" t="-310714" r="-633871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0.86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0.57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0.78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0.79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0.68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4661" marR="84661" marT="42330" marB="42330">
                        <a:blipFill rotWithShape="0">
                          <a:blip r:embed="rId14"/>
                          <a:stretch>
                            <a:fillRect l="-456442" t="-310714" r="-2454" b="-250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9" name="Oval 78"/>
              <p:cNvSpPr/>
              <p:nvPr/>
            </p:nvSpPr>
            <p:spPr>
              <a:xfrm>
                <a:off x="6512113" y="4240872"/>
                <a:ext cx="356615" cy="35661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9" name="Oval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2113" y="4240872"/>
                <a:ext cx="356615" cy="356615"/>
              </a:xfrm>
              <a:prstGeom prst="ellipse">
                <a:avLst/>
              </a:prstGeom>
              <a:blipFill rotWithShape="0">
                <a:blip r:embed="rId15"/>
                <a:stretch>
                  <a:fillRect l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0" name="Oval 79"/>
              <p:cNvSpPr/>
              <p:nvPr/>
            </p:nvSpPr>
            <p:spPr>
              <a:xfrm>
                <a:off x="6512113" y="5096748"/>
                <a:ext cx="356615" cy="35661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0" name="Oval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2113" y="5096748"/>
                <a:ext cx="356615" cy="356615"/>
              </a:xfrm>
              <a:prstGeom prst="ellipse">
                <a:avLst/>
              </a:prstGeom>
              <a:blipFill rotWithShape="0">
                <a:blip r:embed="rId16"/>
                <a:stretch>
                  <a:fillRect l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1" name="Oval 80"/>
              <p:cNvSpPr/>
              <p:nvPr/>
            </p:nvSpPr>
            <p:spPr>
              <a:xfrm>
                <a:off x="6512113" y="5881301"/>
                <a:ext cx="356615" cy="35661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1" name="Oval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2113" y="5881301"/>
                <a:ext cx="356615" cy="356615"/>
              </a:xfrm>
              <a:prstGeom prst="ellipse">
                <a:avLst/>
              </a:prstGeom>
              <a:blipFill rotWithShape="0">
                <a:blip r:embed="rId17"/>
                <a:stretch>
                  <a:fillRect l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2" name="Oval 81"/>
              <p:cNvSpPr/>
              <p:nvPr/>
            </p:nvSpPr>
            <p:spPr>
              <a:xfrm>
                <a:off x="8081219" y="3812934"/>
                <a:ext cx="356615" cy="35661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2" name="Oval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1219" y="3812934"/>
                <a:ext cx="356615" cy="356615"/>
              </a:xfrm>
              <a:prstGeom prst="ellipse">
                <a:avLst/>
              </a:prstGeom>
              <a:blipFill rotWithShape="0">
                <a:blip r:embed="rId18"/>
                <a:stretch>
                  <a:fillRect l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3" name="Oval 82"/>
              <p:cNvSpPr/>
              <p:nvPr/>
            </p:nvSpPr>
            <p:spPr>
              <a:xfrm>
                <a:off x="8081219" y="4437933"/>
                <a:ext cx="356615" cy="35661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3" name="Oval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1219" y="4437933"/>
                <a:ext cx="356615" cy="356615"/>
              </a:xfrm>
              <a:prstGeom prst="ellipse">
                <a:avLst/>
              </a:prstGeom>
              <a:blipFill rotWithShape="0">
                <a:blip r:embed="rId19"/>
                <a:stretch>
                  <a:fillRect l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4" name="Oval 83"/>
              <p:cNvSpPr/>
              <p:nvPr/>
            </p:nvSpPr>
            <p:spPr>
              <a:xfrm>
                <a:off x="8081219" y="5096747"/>
                <a:ext cx="356615" cy="35661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4" name="Oval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1219" y="5096747"/>
                <a:ext cx="356615" cy="356615"/>
              </a:xfrm>
              <a:prstGeom prst="ellipse">
                <a:avLst/>
              </a:prstGeom>
              <a:blipFill rotWithShape="0">
                <a:blip r:embed="rId20"/>
                <a:stretch>
                  <a:fillRect l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5" name="Oval 84"/>
              <p:cNvSpPr/>
              <p:nvPr/>
            </p:nvSpPr>
            <p:spPr>
              <a:xfrm>
                <a:off x="8081219" y="5702993"/>
                <a:ext cx="356615" cy="35661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5" name="Oval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1219" y="5702993"/>
                <a:ext cx="356615" cy="356615"/>
              </a:xfrm>
              <a:prstGeom prst="ellipse">
                <a:avLst/>
              </a:prstGeom>
              <a:blipFill rotWithShape="0">
                <a:blip r:embed="rId21"/>
                <a:stretch>
                  <a:fillRect l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6" name="Oval 85"/>
              <p:cNvSpPr/>
              <p:nvPr/>
            </p:nvSpPr>
            <p:spPr>
              <a:xfrm>
                <a:off x="8081219" y="6309239"/>
                <a:ext cx="356615" cy="35661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6" name="Oval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1219" y="6309239"/>
                <a:ext cx="356615" cy="356615"/>
              </a:xfrm>
              <a:prstGeom prst="ellipse">
                <a:avLst/>
              </a:prstGeom>
              <a:blipFill rotWithShape="0">
                <a:blip r:embed="rId22"/>
                <a:stretch>
                  <a:fillRect l="-6667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Straight Connector 86"/>
          <p:cNvCxnSpPr>
            <a:stCxn id="79" idx="6"/>
            <a:endCxn id="82" idx="2"/>
          </p:cNvCxnSpPr>
          <p:nvPr/>
        </p:nvCxnSpPr>
        <p:spPr>
          <a:xfrm flipV="1">
            <a:off x="6868728" y="3991242"/>
            <a:ext cx="1212491" cy="42793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79" idx="6"/>
            <a:endCxn id="84" idx="2"/>
          </p:cNvCxnSpPr>
          <p:nvPr/>
        </p:nvCxnSpPr>
        <p:spPr>
          <a:xfrm>
            <a:off x="6868728" y="4419180"/>
            <a:ext cx="1212491" cy="8558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endCxn id="85" idx="2"/>
          </p:cNvCxnSpPr>
          <p:nvPr/>
        </p:nvCxnSpPr>
        <p:spPr>
          <a:xfrm>
            <a:off x="6868728" y="4437933"/>
            <a:ext cx="1212491" cy="144336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79" idx="6"/>
            <a:endCxn id="83" idx="2"/>
          </p:cNvCxnSpPr>
          <p:nvPr/>
        </p:nvCxnSpPr>
        <p:spPr>
          <a:xfrm>
            <a:off x="6868728" y="4419180"/>
            <a:ext cx="1212491" cy="19706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80" idx="6"/>
            <a:endCxn id="85" idx="2"/>
          </p:cNvCxnSpPr>
          <p:nvPr/>
        </p:nvCxnSpPr>
        <p:spPr>
          <a:xfrm>
            <a:off x="6868728" y="5275056"/>
            <a:ext cx="1212491" cy="60624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80" idx="6"/>
            <a:endCxn id="86" idx="2"/>
          </p:cNvCxnSpPr>
          <p:nvPr/>
        </p:nvCxnSpPr>
        <p:spPr>
          <a:xfrm>
            <a:off x="6868728" y="5275056"/>
            <a:ext cx="1212491" cy="121249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81" idx="6"/>
            <a:endCxn id="86" idx="2"/>
          </p:cNvCxnSpPr>
          <p:nvPr/>
        </p:nvCxnSpPr>
        <p:spPr>
          <a:xfrm>
            <a:off x="6868728" y="6059609"/>
            <a:ext cx="1212491" cy="42793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6" name="Right Arrow 95"/>
          <p:cNvSpPr/>
          <p:nvPr/>
        </p:nvSpPr>
        <p:spPr>
          <a:xfrm>
            <a:off x="4896464" y="4874902"/>
            <a:ext cx="1366684" cy="365069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7" name="TextBox 96"/>
              <p:cNvSpPr txBox="1"/>
              <p:nvPr/>
            </p:nvSpPr>
            <p:spPr>
              <a:xfrm>
                <a:off x="4582070" y="4293074"/>
                <a:ext cx="193813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𝑓𝑙𝑜𝑤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𝑠𝑖𝑚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070" y="4293074"/>
                <a:ext cx="1938138" cy="923330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Straight Connector 98"/>
          <p:cNvCxnSpPr>
            <a:stCxn id="43" idx="6"/>
            <a:endCxn id="46" idx="2"/>
          </p:cNvCxnSpPr>
          <p:nvPr/>
        </p:nvCxnSpPr>
        <p:spPr>
          <a:xfrm flipV="1">
            <a:off x="1999228" y="4071596"/>
            <a:ext cx="1212491" cy="12838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79" idx="6"/>
            <a:endCxn id="86" idx="2"/>
          </p:cNvCxnSpPr>
          <p:nvPr/>
        </p:nvCxnSpPr>
        <p:spPr>
          <a:xfrm>
            <a:off x="6868728" y="4419180"/>
            <a:ext cx="1212491" cy="206836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81" idx="6"/>
            <a:endCxn id="82" idx="2"/>
          </p:cNvCxnSpPr>
          <p:nvPr/>
        </p:nvCxnSpPr>
        <p:spPr>
          <a:xfrm flipV="1">
            <a:off x="6868728" y="3991242"/>
            <a:ext cx="1212491" cy="206836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" name="Slide Number Placeholder 1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038A-4B46-4807-9E47-FF59B1BCC81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8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1" grpId="0" animBg="1"/>
      <p:bldP spid="69" grpId="0"/>
      <p:bldP spid="70" grpId="0"/>
      <p:bldP spid="71" grpId="0"/>
      <p:bldP spid="72" grpId="0"/>
      <p:bldP spid="73" grpId="0"/>
      <p:bldP spid="74" grpId="0"/>
      <p:bldP spid="75" grpId="0"/>
      <p:bldP spid="77" grpId="0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96" grpId="0" animBg="1"/>
      <p:bldP spid="9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Algorithms: (1)</a:t>
            </a:r>
            <a:r>
              <a:rPr lang="en-US" dirty="0" err="1" smtClean="0"/>
              <a:t>MinCostFlow</a:t>
            </a:r>
            <a:r>
              <a:rPr lang="en-US" dirty="0" smtClean="0"/>
              <a:t>-GEACC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Basic idea</a:t>
            </a:r>
          </a:p>
          <a:p>
            <a:pPr lvl="1"/>
            <a:r>
              <a:rPr lang="en-US" dirty="0" smtClean="0"/>
              <a:t>3. Resolve conflicts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130494"/>
                  </p:ext>
                </p:extLst>
              </p:nvPr>
            </p:nvGraphicFramePr>
            <p:xfrm>
              <a:off x="1620061" y="2105660"/>
              <a:ext cx="5515896" cy="137496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754274"/>
                    <a:gridCol w="754274"/>
                    <a:gridCol w="754274"/>
                    <a:gridCol w="754274"/>
                    <a:gridCol w="754274"/>
                    <a:gridCol w="754274"/>
                    <a:gridCol w="990252"/>
                  </a:tblGrid>
                  <a:tr h="338643"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b="0" smtClean="0">
                                        <a:solidFill>
                                          <a:schemeClr val="tx1"/>
                                        </a:solidFill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700" b="0" i="1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u</m:t>
                                    </m:r>
                                  </m:e>
                                  <m:sub>
                                    <m:r>
                                      <a:rPr lang="en-US" sz="1700" b="0" i="1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700" b="0" smtClean="0">
                                    <a:solidFill>
                                      <a:schemeClr val="tx1"/>
                                    </a:solidFill>
                                  </a:rPr>
                                  <m:t>(</m:t>
                                </m:r>
                                <m:r>
                                  <a:rPr lang="en-US" sz="1700" b="0" i="1" smtClean="0">
                                    <a:solidFill>
                                      <a:schemeClr val="tx1"/>
                                    </a:solidFill>
                                  </a:rPr>
                                  <m:t>3</m:t>
                                </m:r>
                                <m:r>
                                  <a:rPr lang="en-US" sz="1700" b="0" smtClean="0">
                                    <a:solidFill>
                                      <a:schemeClr val="tx1"/>
                                    </a:solidFill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7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b="0" smtClean="0">
                                        <a:solidFill>
                                          <a:schemeClr val="tx1"/>
                                        </a:solidFill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700" b="0" i="1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u</m:t>
                                    </m:r>
                                  </m:e>
                                  <m:sub>
                                    <m:r>
                                      <a:rPr lang="en-US" sz="1700" b="0" i="1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700" b="0" smtClean="0">
                                    <a:solidFill>
                                      <a:schemeClr val="tx1"/>
                                    </a:solidFill>
                                  </a:rPr>
                                  <m:t>(</m:t>
                                </m:r>
                                <m:r>
                                  <a:rPr lang="en-US" sz="1700" b="0" i="1" smtClean="0">
                                    <a:solidFill>
                                      <a:schemeClr val="tx1"/>
                                    </a:solidFill>
                                  </a:rPr>
                                  <m:t>1</m:t>
                                </m:r>
                                <m:r>
                                  <a:rPr lang="en-US" sz="1700" b="0" smtClean="0">
                                    <a:solidFill>
                                      <a:schemeClr val="tx1"/>
                                    </a:solidFill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7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b="0" smtClean="0">
                                        <a:solidFill>
                                          <a:schemeClr val="tx1"/>
                                        </a:solidFill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700" b="0" i="1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u</m:t>
                                    </m:r>
                                  </m:e>
                                  <m:sub>
                                    <m:r>
                                      <a:rPr lang="en-US" sz="1700" b="0" i="1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1700" b="0" smtClean="0">
                                    <a:solidFill>
                                      <a:schemeClr val="tx1"/>
                                    </a:solidFill>
                                  </a:rPr>
                                  <m:t>(</m:t>
                                </m:r>
                                <m:r>
                                  <a:rPr lang="en-US" sz="1700" b="0" i="1" smtClean="0">
                                    <a:solidFill>
                                      <a:schemeClr val="tx1"/>
                                    </a:solidFill>
                                  </a:rPr>
                                  <m:t>1</m:t>
                                </m:r>
                                <m:r>
                                  <a:rPr lang="en-US" sz="1700" b="0" smtClean="0">
                                    <a:solidFill>
                                      <a:schemeClr val="tx1"/>
                                    </a:solidFill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7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b="0" smtClean="0">
                                        <a:solidFill>
                                          <a:schemeClr val="tx1"/>
                                        </a:solidFill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700" b="0" i="1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u</m:t>
                                    </m:r>
                                  </m:e>
                                  <m:sub>
                                    <m:r>
                                      <a:rPr lang="en-US" sz="1700" b="0" i="1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sz="1700" b="0" smtClean="0">
                                    <a:solidFill>
                                      <a:schemeClr val="tx1"/>
                                    </a:solidFill>
                                  </a:rPr>
                                  <m:t>(</m:t>
                                </m:r>
                                <m:r>
                                  <a:rPr lang="en-US" sz="1700" b="0" i="1" smtClean="0">
                                    <a:solidFill>
                                      <a:schemeClr val="tx1"/>
                                    </a:solidFill>
                                  </a:rPr>
                                  <m:t>2</m:t>
                                </m:r>
                                <m:r>
                                  <a:rPr lang="en-US" sz="1700" b="0" smtClean="0">
                                    <a:solidFill>
                                      <a:schemeClr val="tx1"/>
                                    </a:solidFill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7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b="0" smtClean="0">
                                        <a:solidFill>
                                          <a:schemeClr val="tx1"/>
                                        </a:solidFill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700" b="0" i="1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u</m:t>
                                    </m:r>
                                  </m:e>
                                  <m:sub>
                                    <m:r>
                                      <a:rPr lang="en-US" sz="1700" b="0" i="1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en-US" sz="1700" b="0" smtClean="0">
                                    <a:solidFill>
                                      <a:schemeClr val="tx1"/>
                                    </a:solidFill>
                                  </a:rPr>
                                  <m:t>(</m:t>
                                </m:r>
                                <m:r>
                                  <a:rPr lang="en-US" sz="1700" b="0" i="1" smtClean="0">
                                    <a:solidFill>
                                      <a:schemeClr val="tx1"/>
                                    </a:solidFill>
                                  </a:rPr>
                                  <m:t>3</m:t>
                                </m:r>
                                <m:r>
                                  <a:rPr lang="en-US" sz="1700" b="0" smtClean="0">
                                    <a:solidFill>
                                      <a:schemeClr val="tx1"/>
                                    </a:solidFill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7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dirty="0" smtClean="0">
                              <a:solidFill>
                                <a:schemeClr val="tx1"/>
                              </a:solidFill>
                            </a:rPr>
                            <a:t>Conflicts</a:t>
                          </a:r>
                          <a:endParaRPr lang="en-US" sz="17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</a:tr>
                  <a:tr h="33864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smtClean="0">
                                        <a:solidFill>
                                          <a:schemeClr val="tx1"/>
                                        </a:solidFill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700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700" smtClean="0">
                                    <a:solidFill>
                                      <a:schemeClr val="tx1"/>
                                    </a:solidFill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0.93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0.43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0.84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0.64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0.65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smtClean="0"/>
                                    </m:ctrlPr>
                                  </m:sSubPr>
                                  <m:e>
                                    <m:r>
                                      <a:rPr lang="en-US" sz="1700" smtClean="0"/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700" smtClean="0"/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</a:tr>
                  <a:tr h="33864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smtClean="0">
                                        <a:solidFill>
                                          <a:schemeClr val="tx1"/>
                                        </a:solidFill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700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700" smtClean="0">
                                    <a:solidFill>
                                      <a:schemeClr val="tx1"/>
                                    </a:solidFill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0.35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0.19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0.21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0.4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NA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</a:tr>
                  <a:tr h="33864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smtClean="0">
                                        <a:solidFill>
                                          <a:schemeClr val="tx1"/>
                                        </a:solidFill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700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1700" smtClean="0">
                                    <a:solidFill>
                                      <a:schemeClr val="tx1"/>
                                    </a:solidFill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0.86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0.57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0.78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0.79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0.68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smtClean="0"/>
                                    </m:ctrlPr>
                                  </m:sSubPr>
                                  <m:e>
                                    <m:r>
                                      <a:rPr lang="en-US" sz="1700" smtClean="0"/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700" smtClean="0"/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130494"/>
                  </p:ext>
                </p:extLst>
              </p:nvPr>
            </p:nvGraphicFramePr>
            <p:xfrm>
              <a:off x="1620061" y="2105660"/>
              <a:ext cx="5515896" cy="137496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754274"/>
                    <a:gridCol w="754274"/>
                    <a:gridCol w="754274"/>
                    <a:gridCol w="754274"/>
                    <a:gridCol w="754274"/>
                    <a:gridCol w="754274"/>
                    <a:gridCol w="990252"/>
                  </a:tblGrid>
                  <a:tr h="343740"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4661" marR="84661" marT="42330" marB="42330">
                        <a:blipFill rotWithShape="0">
                          <a:blip r:embed="rId2"/>
                          <a:stretch>
                            <a:fillRect l="-100806" t="-7018" r="-533871" b="-3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4661" marR="84661" marT="42330" marB="42330">
                        <a:blipFill rotWithShape="0">
                          <a:blip r:embed="rId2"/>
                          <a:stretch>
                            <a:fillRect l="-200806" t="-7018" r="-433871" b="-3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4661" marR="84661" marT="42330" marB="42330">
                        <a:blipFill rotWithShape="0">
                          <a:blip r:embed="rId2"/>
                          <a:stretch>
                            <a:fillRect l="-300806" t="-7018" r="-333871" b="-3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4661" marR="84661" marT="42330" marB="42330">
                        <a:blipFill rotWithShape="0">
                          <a:blip r:embed="rId2"/>
                          <a:stretch>
                            <a:fillRect l="-404065" t="-7018" r="-236585" b="-3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4661" marR="84661" marT="42330" marB="42330">
                        <a:blipFill rotWithShape="0">
                          <a:blip r:embed="rId2"/>
                          <a:stretch>
                            <a:fillRect l="-500000" t="-7018" r="-134677" b="-3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dirty="0" smtClean="0">
                              <a:solidFill>
                                <a:schemeClr val="tx1"/>
                              </a:solidFill>
                            </a:rPr>
                            <a:t>Conflicts</a:t>
                          </a:r>
                          <a:endParaRPr lang="en-US" sz="17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</a:tr>
                  <a:tr h="3437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4661" marR="84661" marT="42330" marB="42330">
                        <a:blipFill rotWithShape="0">
                          <a:blip r:embed="rId2"/>
                          <a:stretch>
                            <a:fillRect l="-806" t="-108929" r="-633871" b="-226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0.93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0.43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0.84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0.64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0.65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4661" marR="84661" marT="42330" marB="42330">
                        <a:blipFill rotWithShape="0">
                          <a:blip r:embed="rId2"/>
                          <a:stretch>
                            <a:fillRect l="-456442" t="-108929" r="-2454" b="-226786"/>
                          </a:stretch>
                        </a:blipFill>
                      </a:tcPr>
                    </a:tc>
                  </a:tr>
                  <a:tr h="3437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4661" marR="84661" marT="42330" marB="42330">
                        <a:blipFill rotWithShape="0">
                          <a:blip r:embed="rId2"/>
                          <a:stretch>
                            <a:fillRect l="-806" t="-205263" r="-633871" b="-1228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0.35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0.19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0.21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0.4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NA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</a:tr>
                  <a:tr h="3437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4661" marR="84661" marT="42330" marB="42330">
                        <a:blipFill rotWithShape="0">
                          <a:blip r:embed="rId2"/>
                          <a:stretch>
                            <a:fillRect l="-806" t="-310714" r="-633871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0.86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0.57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0.78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0.79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0.68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4661" marR="84661" marT="42330" marB="42330">
                        <a:blipFill rotWithShape="0">
                          <a:blip r:embed="rId2"/>
                          <a:stretch>
                            <a:fillRect l="-456442" t="-310714" r="-2454" b="-250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Oval 5"/>
              <p:cNvSpPr/>
              <p:nvPr/>
            </p:nvSpPr>
            <p:spPr>
              <a:xfrm>
                <a:off x="3178977" y="4034394"/>
                <a:ext cx="356615" cy="35661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977" y="4034394"/>
                <a:ext cx="356615" cy="356615"/>
              </a:xfrm>
              <a:prstGeom prst="ellipse">
                <a:avLst/>
              </a:prstGeom>
              <a:blipFill rotWithShape="0">
                <a:blip r:embed="rId3"/>
                <a:stretch>
                  <a:fillRect l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Oval 6"/>
              <p:cNvSpPr/>
              <p:nvPr/>
            </p:nvSpPr>
            <p:spPr>
              <a:xfrm>
                <a:off x="3178977" y="4890270"/>
                <a:ext cx="356615" cy="35661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977" y="4890270"/>
                <a:ext cx="356615" cy="356615"/>
              </a:xfrm>
              <a:prstGeom prst="ellipse">
                <a:avLst/>
              </a:prstGeom>
              <a:blipFill rotWithShape="0">
                <a:blip r:embed="rId4"/>
                <a:stretch>
                  <a:fillRect l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Oval 7"/>
              <p:cNvSpPr/>
              <p:nvPr/>
            </p:nvSpPr>
            <p:spPr>
              <a:xfrm>
                <a:off x="3178977" y="5674823"/>
                <a:ext cx="356615" cy="35661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977" y="5674823"/>
                <a:ext cx="356615" cy="356615"/>
              </a:xfrm>
              <a:prstGeom prst="ellipse">
                <a:avLst/>
              </a:prstGeom>
              <a:blipFill rotWithShape="0">
                <a:blip r:embed="rId5"/>
                <a:stretch>
                  <a:fillRect l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Oval 8"/>
              <p:cNvSpPr/>
              <p:nvPr/>
            </p:nvSpPr>
            <p:spPr>
              <a:xfrm>
                <a:off x="4748083" y="3606456"/>
                <a:ext cx="356615" cy="35661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083" y="3606456"/>
                <a:ext cx="356615" cy="356615"/>
              </a:xfrm>
              <a:prstGeom prst="ellipse">
                <a:avLst/>
              </a:prstGeom>
              <a:blipFill rotWithShape="0">
                <a:blip r:embed="rId6"/>
                <a:stretch>
                  <a:fillRect l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Oval 9"/>
              <p:cNvSpPr/>
              <p:nvPr/>
            </p:nvSpPr>
            <p:spPr>
              <a:xfrm>
                <a:off x="4748083" y="4231455"/>
                <a:ext cx="356615" cy="35661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083" y="4231455"/>
                <a:ext cx="356615" cy="356615"/>
              </a:xfrm>
              <a:prstGeom prst="ellipse">
                <a:avLst/>
              </a:prstGeom>
              <a:blipFill rotWithShape="0">
                <a:blip r:embed="rId7"/>
                <a:stretch>
                  <a:fillRect l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Oval 10"/>
              <p:cNvSpPr/>
              <p:nvPr/>
            </p:nvSpPr>
            <p:spPr>
              <a:xfrm>
                <a:off x="4748083" y="4890269"/>
                <a:ext cx="356615" cy="35661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083" y="4890269"/>
                <a:ext cx="356615" cy="356615"/>
              </a:xfrm>
              <a:prstGeom prst="ellipse">
                <a:avLst/>
              </a:prstGeom>
              <a:blipFill rotWithShape="0">
                <a:blip r:embed="rId8"/>
                <a:stretch>
                  <a:fillRect l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Oval 11"/>
              <p:cNvSpPr/>
              <p:nvPr/>
            </p:nvSpPr>
            <p:spPr>
              <a:xfrm>
                <a:off x="4748083" y="5496515"/>
                <a:ext cx="356615" cy="35661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083" y="5496515"/>
                <a:ext cx="356615" cy="356615"/>
              </a:xfrm>
              <a:prstGeom prst="ellipse">
                <a:avLst/>
              </a:prstGeom>
              <a:blipFill rotWithShape="0">
                <a:blip r:embed="rId9"/>
                <a:stretch>
                  <a:fillRect l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Oval 12"/>
              <p:cNvSpPr/>
              <p:nvPr/>
            </p:nvSpPr>
            <p:spPr>
              <a:xfrm>
                <a:off x="4748083" y="6102761"/>
                <a:ext cx="356615" cy="35661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083" y="6102761"/>
                <a:ext cx="356615" cy="356615"/>
              </a:xfrm>
              <a:prstGeom prst="ellipse">
                <a:avLst/>
              </a:prstGeom>
              <a:blipFill rotWithShape="0">
                <a:blip r:embed="rId10"/>
                <a:stretch>
                  <a:fillRect l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>
            <a:stCxn id="6" idx="6"/>
            <a:endCxn id="9" idx="2"/>
          </p:cNvCxnSpPr>
          <p:nvPr/>
        </p:nvCxnSpPr>
        <p:spPr>
          <a:xfrm flipV="1">
            <a:off x="3535592" y="3784764"/>
            <a:ext cx="1212491" cy="42793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6"/>
            <a:endCxn id="11" idx="2"/>
          </p:cNvCxnSpPr>
          <p:nvPr/>
        </p:nvCxnSpPr>
        <p:spPr>
          <a:xfrm>
            <a:off x="3535592" y="4212702"/>
            <a:ext cx="1212491" cy="8558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12" idx="2"/>
          </p:cNvCxnSpPr>
          <p:nvPr/>
        </p:nvCxnSpPr>
        <p:spPr>
          <a:xfrm>
            <a:off x="3535592" y="4231455"/>
            <a:ext cx="1212491" cy="144336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6"/>
            <a:endCxn id="10" idx="2"/>
          </p:cNvCxnSpPr>
          <p:nvPr/>
        </p:nvCxnSpPr>
        <p:spPr>
          <a:xfrm>
            <a:off x="3535592" y="4212702"/>
            <a:ext cx="1212491" cy="19706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7" idx="6"/>
            <a:endCxn id="12" idx="2"/>
          </p:cNvCxnSpPr>
          <p:nvPr/>
        </p:nvCxnSpPr>
        <p:spPr>
          <a:xfrm>
            <a:off x="3535592" y="5068578"/>
            <a:ext cx="1212491" cy="60624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6"/>
            <a:endCxn id="13" idx="2"/>
          </p:cNvCxnSpPr>
          <p:nvPr/>
        </p:nvCxnSpPr>
        <p:spPr>
          <a:xfrm>
            <a:off x="3535592" y="5068578"/>
            <a:ext cx="1212491" cy="121249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8" idx="6"/>
            <a:endCxn id="13" idx="2"/>
          </p:cNvCxnSpPr>
          <p:nvPr/>
        </p:nvCxnSpPr>
        <p:spPr>
          <a:xfrm>
            <a:off x="3535592" y="5853131"/>
            <a:ext cx="1212491" cy="42793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6" idx="6"/>
            <a:endCxn id="13" idx="2"/>
          </p:cNvCxnSpPr>
          <p:nvPr/>
        </p:nvCxnSpPr>
        <p:spPr>
          <a:xfrm>
            <a:off x="3535592" y="4212702"/>
            <a:ext cx="1212491" cy="206836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8" idx="6"/>
            <a:endCxn id="9" idx="2"/>
          </p:cNvCxnSpPr>
          <p:nvPr/>
        </p:nvCxnSpPr>
        <p:spPr>
          <a:xfrm flipV="1">
            <a:off x="3535592" y="3784764"/>
            <a:ext cx="1212491" cy="206836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6" idx="6"/>
            <a:endCxn id="9" idx="2"/>
          </p:cNvCxnSpPr>
          <p:nvPr/>
        </p:nvCxnSpPr>
        <p:spPr>
          <a:xfrm flipV="1">
            <a:off x="3535592" y="3784764"/>
            <a:ext cx="1212491" cy="4279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8" idx="6"/>
            <a:endCxn id="9" idx="2"/>
          </p:cNvCxnSpPr>
          <p:nvPr/>
        </p:nvCxnSpPr>
        <p:spPr>
          <a:xfrm flipV="1">
            <a:off x="3535592" y="3784764"/>
            <a:ext cx="1212491" cy="20683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6" idx="6"/>
            <a:endCxn id="13" idx="2"/>
          </p:cNvCxnSpPr>
          <p:nvPr/>
        </p:nvCxnSpPr>
        <p:spPr>
          <a:xfrm>
            <a:off x="3535592" y="4212702"/>
            <a:ext cx="1212491" cy="206836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8" idx="6"/>
            <a:endCxn id="13" idx="2"/>
          </p:cNvCxnSpPr>
          <p:nvPr/>
        </p:nvCxnSpPr>
        <p:spPr>
          <a:xfrm>
            <a:off x="3535592" y="5853131"/>
            <a:ext cx="1212491" cy="42793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2347547" y="2015613"/>
            <a:ext cx="831430" cy="15195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5331637" y="2015613"/>
            <a:ext cx="831430" cy="151952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>
            <a:stCxn id="7" idx="6"/>
            <a:endCxn id="13" idx="2"/>
          </p:cNvCxnSpPr>
          <p:nvPr/>
        </p:nvCxnSpPr>
        <p:spPr>
          <a:xfrm>
            <a:off x="3535592" y="5068578"/>
            <a:ext cx="1212491" cy="121249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/>
              <p:cNvSpPr txBox="1"/>
              <p:nvPr/>
            </p:nvSpPr>
            <p:spPr>
              <a:xfrm>
                <a:off x="5602435" y="4705603"/>
                <a:ext cx="18733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𝑀𝑎𝑥𝑆𝑢𝑚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=4.13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2435" y="4705603"/>
                <a:ext cx="1873398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/>
              <p:cNvSpPr txBox="1"/>
              <p:nvPr/>
            </p:nvSpPr>
            <p:spPr>
              <a:xfrm>
                <a:off x="6636775" y="1186644"/>
                <a:ext cx="2507225" cy="1030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Approximation ratio: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</a:rPr>
                                <m:t>𝐦𝐚𝐱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6775" y="1186644"/>
                <a:ext cx="2507225" cy="1030218"/>
              </a:xfrm>
              <a:prstGeom prst="rect">
                <a:avLst/>
              </a:prstGeom>
              <a:blipFill rotWithShape="0">
                <a:blip r:embed="rId12"/>
                <a:stretch>
                  <a:fillRect l="-2676" t="-3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Slide Number Placeholder 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038A-4B46-4807-9E47-FF59B1BCC81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2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7" grpId="0" animBg="1"/>
      <p:bldP spid="57" grpId="1" animBg="1"/>
      <p:bldP spid="63" grpId="0"/>
      <p:bldP spid="6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Algorithms: (2)Greedy-GEACC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Basic idea</a:t>
            </a:r>
          </a:p>
          <a:p>
            <a:pPr lvl="1"/>
            <a:r>
              <a:rPr lang="en-US" dirty="0" smtClean="0"/>
              <a:t>Greedily add the most similar unmatched pair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038A-4B46-4807-9E47-FF59B1BCC812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8024994"/>
                  </p:ext>
                </p:extLst>
              </p:nvPr>
            </p:nvGraphicFramePr>
            <p:xfrm>
              <a:off x="1718383" y="2125361"/>
              <a:ext cx="5515896" cy="137496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754274"/>
                    <a:gridCol w="754274"/>
                    <a:gridCol w="754274"/>
                    <a:gridCol w="754274"/>
                    <a:gridCol w="754274"/>
                    <a:gridCol w="754274"/>
                    <a:gridCol w="990252"/>
                  </a:tblGrid>
                  <a:tr h="338643"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b="0" smtClean="0">
                                        <a:solidFill>
                                          <a:schemeClr val="tx1"/>
                                        </a:solidFill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700" b="0" i="1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u</m:t>
                                    </m:r>
                                  </m:e>
                                  <m:sub>
                                    <m:r>
                                      <a:rPr lang="en-US" sz="1700" b="0" i="1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700" b="0" smtClean="0">
                                    <a:solidFill>
                                      <a:schemeClr val="tx1"/>
                                    </a:solidFill>
                                  </a:rPr>
                                  <m:t>(</m:t>
                                </m:r>
                                <m:r>
                                  <a:rPr lang="en-US" sz="1700" b="0" i="1" smtClean="0">
                                    <a:solidFill>
                                      <a:schemeClr val="tx1"/>
                                    </a:solidFill>
                                  </a:rPr>
                                  <m:t>3</m:t>
                                </m:r>
                                <m:r>
                                  <a:rPr lang="en-US" sz="1700" b="0" smtClean="0">
                                    <a:solidFill>
                                      <a:schemeClr val="tx1"/>
                                    </a:solidFill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7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b="0" smtClean="0">
                                        <a:solidFill>
                                          <a:schemeClr val="tx1"/>
                                        </a:solidFill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700" b="0" i="1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u</m:t>
                                    </m:r>
                                  </m:e>
                                  <m:sub>
                                    <m:r>
                                      <a:rPr lang="en-US" sz="1700" b="0" i="1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700" b="0" smtClean="0">
                                    <a:solidFill>
                                      <a:schemeClr val="tx1"/>
                                    </a:solidFill>
                                  </a:rPr>
                                  <m:t>(</m:t>
                                </m:r>
                                <m:r>
                                  <a:rPr lang="en-US" sz="1700" b="0" i="1" smtClean="0">
                                    <a:solidFill>
                                      <a:schemeClr val="tx1"/>
                                    </a:solidFill>
                                  </a:rPr>
                                  <m:t>1</m:t>
                                </m:r>
                                <m:r>
                                  <a:rPr lang="en-US" sz="1700" b="0" smtClean="0">
                                    <a:solidFill>
                                      <a:schemeClr val="tx1"/>
                                    </a:solidFill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7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b="0" smtClean="0">
                                        <a:solidFill>
                                          <a:schemeClr val="tx1"/>
                                        </a:solidFill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700" b="0" i="1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u</m:t>
                                    </m:r>
                                  </m:e>
                                  <m:sub>
                                    <m:r>
                                      <a:rPr lang="en-US" sz="1700" b="0" i="1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1700" b="0" smtClean="0">
                                    <a:solidFill>
                                      <a:schemeClr val="tx1"/>
                                    </a:solidFill>
                                  </a:rPr>
                                  <m:t>(</m:t>
                                </m:r>
                                <m:r>
                                  <a:rPr lang="en-US" sz="1700" b="0" i="1" smtClean="0">
                                    <a:solidFill>
                                      <a:schemeClr val="tx1"/>
                                    </a:solidFill>
                                  </a:rPr>
                                  <m:t>1</m:t>
                                </m:r>
                                <m:r>
                                  <a:rPr lang="en-US" sz="1700" b="0" smtClean="0">
                                    <a:solidFill>
                                      <a:schemeClr val="tx1"/>
                                    </a:solidFill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7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b="0" smtClean="0">
                                        <a:solidFill>
                                          <a:schemeClr val="tx1"/>
                                        </a:solidFill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700" b="0" i="1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u</m:t>
                                    </m:r>
                                  </m:e>
                                  <m:sub>
                                    <m:r>
                                      <a:rPr lang="en-US" sz="1700" b="0" i="1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sz="1700" b="0" smtClean="0">
                                    <a:solidFill>
                                      <a:schemeClr val="tx1"/>
                                    </a:solidFill>
                                  </a:rPr>
                                  <m:t>(</m:t>
                                </m:r>
                                <m:r>
                                  <a:rPr lang="en-US" sz="1700" b="0" i="1" smtClean="0">
                                    <a:solidFill>
                                      <a:schemeClr val="tx1"/>
                                    </a:solidFill>
                                  </a:rPr>
                                  <m:t>2</m:t>
                                </m:r>
                                <m:r>
                                  <a:rPr lang="en-US" sz="1700" b="0" smtClean="0">
                                    <a:solidFill>
                                      <a:schemeClr val="tx1"/>
                                    </a:solidFill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7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b="0" smtClean="0">
                                        <a:solidFill>
                                          <a:schemeClr val="tx1"/>
                                        </a:solidFill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700" b="0" i="1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u</m:t>
                                    </m:r>
                                  </m:e>
                                  <m:sub>
                                    <m:r>
                                      <a:rPr lang="en-US" sz="1700" b="0" i="1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en-US" sz="1700" b="0" smtClean="0">
                                    <a:solidFill>
                                      <a:schemeClr val="tx1"/>
                                    </a:solidFill>
                                  </a:rPr>
                                  <m:t>(</m:t>
                                </m:r>
                                <m:r>
                                  <a:rPr lang="en-US" sz="1700" b="0" i="1" smtClean="0">
                                    <a:solidFill>
                                      <a:schemeClr val="tx1"/>
                                    </a:solidFill>
                                  </a:rPr>
                                  <m:t>3</m:t>
                                </m:r>
                                <m:r>
                                  <a:rPr lang="en-US" sz="1700" b="0" smtClean="0">
                                    <a:solidFill>
                                      <a:schemeClr val="tx1"/>
                                    </a:solidFill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7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dirty="0" smtClean="0">
                              <a:solidFill>
                                <a:schemeClr val="tx1"/>
                              </a:solidFill>
                            </a:rPr>
                            <a:t>Conflicts</a:t>
                          </a:r>
                          <a:endParaRPr lang="en-US" sz="17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</a:tr>
                  <a:tr h="33864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smtClean="0">
                                        <a:solidFill>
                                          <a:schemeClr val="tx1"/>
                                        </a:solidFill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700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700" smtClean="0">
                                    <a:solidFill>
                                      <a:schemeClr val="tx1"/>
                                    </a:solidFill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0.93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0.43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0.84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0.64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0.65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smtClean="0"/>
                                    </m:ctrlPr>
                                  </m:sSubPr>
                                  <m:e>
                                    <m:r>
                                      <a:rPr lang="en-US" sz="1700" smtClean="0"/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700" smtClean="0"/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</a:tr>
                  <a:tr h="33864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smtClean="0">
                                        <a:solidFill>
                                          <a:schemeClr val="tx1"/>
                                        </a:solidFill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700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700" smtClean="0">
                                    <a:solidFill>
                                      <a:schemeClr val="tx1"/>
                                    </a:solidFill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0.35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0.19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0.21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0.4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NA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</a:tr>
                  <a:tr h="33864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smtClean="0">
                                        <a:solidFill>
                                          <a:schemeClr val="tx1"/>
                                        </a:solidFill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700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1700" smtClean="0">
                                    <a:solidFill>
                                      <a:schemeClr val="tx1"/>
                                    </a:solidFill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0.86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0.57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0.78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0.79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0.68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smtClean="0"/>
                                    </m:ctrlPr>
                                  </m:sSubPr>
                                  <m:e>
                                    <m:r>
                                      <a:rPr lang="en-US" sz="1700" smtClean="0"/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700" smtClean="0"/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8024994"/>
                  </p:ext>
                </p:extLst>
              </p:nvPr>
            </p:nvGraphicFramePr>
            <p:xfrm>
              <a:off x="1718383" y="2125361"/>
              <a:ext cx="5515896" cy="137496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754274"/>
                    <a:gridCol w="754274"/>
                    <a:gridCol w="754274"/>
                    <a:gridCol w="754274"/>
                    <a:gridCol w="754274"/>
                    <a:gridCol w="754274"/>
                    <a:gridCol w="990252"/>
                  </a:tblGrid>
                  <a:tr h="343740"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4661" marR="84661" marT="42330" marB="42330">
                        <a:blipFill rotWithShape="0">
                          <a:blip r:embed="rId2"/>
                          <a:stretch>
                            <a:fillRect l="-100806" t="-5263" r="-533871" b="-3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4661" marR="84661" marT="42330" marB="42330">
                        <a:blipFill rotWithShape="0">
                          <a:blip r:embed="rId2"/>
                          <a:stretch>
                            <a:fillRect l="-200806" t="-5263" r="-433871" b="-3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4661" marR="84661" marT="42330" marB="42330">
                        <a:blipFill rotWithShape="0">
                          <a:blip r:embed="rId2"/>
                          <a:stretch>
                            <a:fillRect l="-300806" t="-5263" r="-333871" b="-3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4661" marR="84661" marT="42330" marB="42330">
                        <a:blipFill rotWithShape="0">
                          <a:blip r:embed="rId2"/>
                          <a:stretch>
                            <a:fillRect l="-404065" t="-5263" r="-236585" b="-3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4661" marR="84661" marT="42330" marB="42330">
                        <a:blipFill rotWithShape="0">
                          <a:blip r:embed="rId2"/>
                          <a:stretch>
                            <a:fillRect l="-500000" t="-5263" r="-134677" b="-3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dirty="0" smtClean="0">
                              <a:solidFill>
                                <a:schemeClr val="tx1"/>
                              </a:solidFill>
                            </a:rPr>
                            <a:t>Conflicts</a:t>
                          </a:r>
                          <a:endParaRPr lang="en-US" sz="17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</a:tr>
                  <a:tr h="3437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4661" marR="84661" marT="42330" marB="42330">
                        <a:blipFill rotWithShape="0">
                          <a:blip r:embed="rId2"/>
                          <a:stretch>
                            <a:fillRect l="-806" t="-105263" r="-633871" b="-2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0.93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0.43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0.84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0.64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0.65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4661" marR="84661" marT="42330" marB="42330">
                        <a:blipFill rotWithShape="0">
                          <a:blip r:embed="rId2"/>
                          <a:stretch>
                            <a:fillRect l="-456442" t="-105263" r="-2454" b="-221053"/>
                          </a:stretch>
                        </a:blipFill>
                      </a:tcPr>
                    </a:tc>
                  </a:tr>
                  <a:tr h="3437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4661" marR="84661" marT="42330" marB="42330">
                        <a:blipFill rotWithShape="0">
                          <a:blip r:embed="rId2"/>
                          <a:stretch>
                            <a:fillRect l="-806" t="-208929" r="-633871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0.35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0.19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0.21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0.4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NA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</a:tr>
                  <a:tr h="3437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4661" marR="84661" marT="42330" marB="42330">
                        <a:blipFill rotWithShape="0">
                          <a:blip r:embed="rId2"/>
                          <a:stretch>
                            <a:fillRect l="-806" t="-303509" r="-633871" b="-228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0.86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0.57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0.78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0.79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0.68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4661" marR="84661" marT="42330" marB="42330">
                        <a:blipFill rotWithShape="0">
                          <a:blip r:embed="rId2"/>
                          <a:stretch>
                            <a:fillRect l="-456442" t="-303509" r="-2454" b="-2280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Oval 5"/>
              <p:cNvSpPr/>
              <p:nvPr/>
            </p:nvSpPr>
            <p:spPr>
              <a:xfrm>
                <a:off x="2201404" y="4067470"/>
                <a:ext cx="356615" cy="35661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404" y="4067470"/>
                <a:ext cx="356615" cy="356615"/>
              </a:xfrm>
              <a:prstGeom prst="ellipse">
                <a:avLst/>
              </a:prstGeom>
              <a:blipFill rotWithShape="0">
                <a:blip r:embed="rId3"/>
                <a:stretch>
                  <a:fillRect l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Oval 6"/>
              <p:cNvSpPr/>
              <p:nvPr/>
            </p:nvSpPr>
            <p:spPr>
              <a:xfrm>
                <a:off x="2201404" y="4923346"/>
                <a:ext cx="356615" cy="35661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404" y="4923346"/>
                <a:ext cx="356615" cy="356615"/>
              </a:xfrm>
              <a:prstGeom prst="ellipse">
                <a:avLst/>
              </a:prstGeom>
              <a:blipFill rotWithShape="0">
                <a:blip r:embed="rId4"/>
                <a:stretch>
                  <a:fillRect l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Oval 7"/>
              <p:cNvSpPr/>
              <p:nvPr/>
            </p:nvSpPr>
            <p:spPr>
              <a:xfrm>
                <a:off x="2201404" y="5707899"/>
                <a:ext cx="356615" cy="35661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404" y="5707899"/>
                <a:ext cx="356615" cy="356615"/>
              </a:xfrm>
              <a:prstGeom prst="ellipse">
                <a:avLst/>
              </a:prstGeom>
              <a:blipFill rotWithShape="0">
                <a:blip r:embed="rId5"/>
                <a:stretch>
                  <a:fillRect l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Oval 8"/>
              <p:cNvSpPr/>
              <p:nvPr/>
            </p:nvSpPr>
            <p:spPr>
              <a:xfrm>
                <a:off x="3770510" y="3639532"/>
                <a:ext cx="356615" cy="35661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510" y="3639532"/>
                <a:ext cx="356615" cy="356615"/>
              </a:xfrm>
              <a:prstGeom prst="ellipse">
                <a:avLst/>
              </a:prstGeom>
              <a:blipFill rotWithShape="0">
                <a:blip r:embed="rId6"/>
                <a:stretch>
                  <a:fillRect l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Oval 9"/>
              <p:cNvSpPr/>
              <p:nvPr/>
            </p:nvSpPr>
            <p:spPr>
              <a:xfrm>
                <a:off x="3770510" y="4264531"/>
                <a:ext cx="356615" cy="35661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510" y="4264531"/>
                <a:ext cx="356615" cy="356615"/>
              </a:xfrm>
              <a:prstGeom prst="ellipse">
                <a:avLst/>
              </a:prstGeom>
              <a:blipFill rotWithShape="0">
                <a:blip r:embed="rId7"/>
                <a:stretch>
                  <a:fillRect l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Oval 10"/>
              <p:cNvSpPr/>
              <p:nvPr/>
            </p:nvSpPr>
            <p:spPr>
              <a:xfrm>
                <a:off x="3770510" y="4923345"/>
                <a:ext cx="356615" cy="35661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510" y="4923345"/>
                <a:ext cx="356615" cy="356615"/>
              </a:xfrm>
              <a:prstGeom prst="ellipse">
                <a:avLst/>
              </a:prstGeom>
              <a:blipFill rotWithShape="0">
                <a:blip r:embed="rId8"/>
                <a:stretch>
                  <a:fillRect l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Oval 11"/>
              <p:cNvSpPr/>
              <p:nvPr/>
            </p:nvSpPr>
            <p:spPr>
              <a:xfrm>
                <a:off x="3770510" y="5529591"/>
                <a:ext cx="356615" cy="35661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510" y="5529591"/>
                <a:ext cx="356615" cy="356615"/>
              </a:xfrm>
              <a:prstGeom prst="ellipse">
                <a:avLst/>
              </a:prstGeom>
              <a:blipFill rotWithShape="0">
                <a:blip r:embed="rId9"/>
                <a:stretch>
                  <a:fillRect l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Oval 12"/>
              <p:cNvSpPr/>
              <p:nvPr/>
            </p:nvSpPr>
            <p:spPr>
              <a:xfrm>
                <a:off x="3770510" y="6135837"/>
                <a:ext cx="356615" cy="35661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510" y="6135837"/>
                <a:ext cx="356615" cy="356615"/>
              </a:xfrm>
              <a:prstGeom prst="ellipse">
                <a:avLst/>
              </a:prstGeom>
              <a:blipFill rotWithShape="0">
                <a:blip r:embed="rId10"/>
                <a:stretch>
                  <a:fillRect l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5222248" y="4334543"/>
                <a:ext cx="292424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H = {{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}:0.93, </a:t>
                </a:r>
                <a:r>
                  <a:rPr lang="en-US" dirty="0"/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}</a:t>
                </a:r>
                <a:r>
                  <a:rPr lang="en-US" dirty="0" smtClean="0"/>
                  <a:t>:0.86,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/>
                  <a:t>}:0.84,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 smtClean="0"/>
                  <a:t>}:0.79,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dirty="0" smtClean="0"/>
                  <a:t>}:0.68,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}:0.57,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dirty="0" smtClean="0"/>
                  <a:t>}:0.4}</a:t>
                </a:r>
                <a:endParaRPr lang="en-US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2248" y="4334543"/>
                <a:ext cx="2924243" cy="1200329"/>
              </a:xfrm>
              <a:prstGeom prst="rect">
                <a:avLst/>
              </a:prstGeom>
              <a:blipFill rotWithShape="0">
                <a:blip r:embed="rId11"/>
                <a:stretch>
                  <a:fillRect l="-1879" t="-2538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2470450" y="2418735"/>
            <a:ext cx="734866" cy="412955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184454" y="2769236"/>
            <a:ext cx="734866" cy="412955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449588" y="3122430"/>
            <a:ext cx="734866" cy="412955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05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Algorithms: (2)Greedy-GEACC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Basic idea</a:t>
            </a:r>
          </a:p>
          <a:p>
            <a:pPr lvl="1"/>
            <a:r>
              <a:rPr lang="en-US" dirty="0" smtClean="0"/>
              <a:t>Greedily add the most similar unmatched pair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038A-4B46-4807-9E47-FF59B1BCC812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/>
              <p:cNvGraphicFramePr>
                <a:graphicFrameLocks noGrp="1"/>
              </p:cNvGraphicFramePr>
              <p:nvPr/>
            </p:nvGraphicFramePr>
            <p:xfrm>
              <a:off x="1718383" y="2125361"/>
              <a:ext cx="5515896" cy="137496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754274"/>
                    <a:gridCol w="754274"/>
                    <a:gridCol w="754274"/>
                    <a:gridCol w="754274"/>
                    <a:gridCol w="754274"/>
                    <a:gridCol w="754274"/>
                    <a:gridCol w="990252"/>
                  </a:tblGrid>
                  <a:tr h="338643"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b="0" smtClean="0">
                                        <a:solidFill>
                                          <a:schemeClr val="tx1"/>
                                        </a:solidFill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700" b="0" i="1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u</m:t>
                                    </m:r>
                                  </m:e>
                                  <m:sub>
                                    <m:r>
                                      <a:rPr lang="en-US" sz="1700" b="0" i="1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700" b="0" smtClean="0">
                                    <a:solidFill>
                                      <a:schemeClr val="tx1"/>
                                    </a:solidFill>
                                  </a:rPr>
                                  <m:t>(</m:t>
                                </m:r>
                                <m:r>
                                  <a:rPr lang="en-US" sz="1700" b="0" i="1" smtClean="0">
                                    <a:solidFill>
                                      <a:schemeClr val="tx1"/>
                                    </a:solidFill>
                                  </a:rPr>
                                  <m:t>3</m:t>
                                </m:r>
                                <m:r>
                                  <a:rPr lang="en-US" sz="1700" b="0" smtClean="0">
                                    <a:solidFill>
                                      <a:schemeClr val="tx1"/>
                                    </a:solidFill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7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b="0" smtClean="0">
                                        <a:solidFill>
                                          <a:schemeClr val="tx1"/>
                                        </a:solidFill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700" b="0" i="1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u</m:t>
                                    </m:r>
                                  </m:e>
                                  <m:sub>
                                    <m:r>
                                      <a:rPr lang="en-US" sz="1700" b="0" i="1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700" b="0" smtClean="0">
                                    <a:solidFill>
                                      <a:schemeClr val="tx1"/>
                                    </a:solidFill>
                                  </a:rPr>
                                  <m:t>(</m:t>
                                </m:r>
                                <m:r>
                                  <a:rPr lang="en-US" sz="1700" b="0" i="1" smtClean="0">
                                    <a:solidFill>
                                      <a:schemeClr val="tx1"/>
                                    </a:solidFill>
                                  </a:rPr>
                                  <m:t>1</m:t>
                                </m:r>
                                <m:r>
                                  <a:rPr lang="en-US" sz="1700" b="0" smtClean="0">
                                    <a:solidFill>
                                      <a:schemeClr val="tx1"/>
                                    </a:solidFill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7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b="0" smtClean="0">
                                        <a:solidFill>
                                          <a:schemeClr val="tx1"/>
                                        </a:solidFill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700" b="0" i="1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u</m:t>
                                    </m:r>
                                  </m:e>
                                  <m:sub>
                                    <m:r>
                                      <a:rPr lang="en-US" sz="1700" b="0" i="1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1700" b="0" smtClean="0">
                                    <a:solidFill>
                                      <a:schemeClr val="tx1"/>
                                    </a:solidFill>
                                  </a:rPr>
                                  <m:t>(</m:t>
                                </m:r>
                                <m:r>
                                  <a:rPr lang="en-US" sz="1700" b="0" i="1" smtClean="0">
                                    <a:solidFill>
                                      <a:schemeClr val="tx1"/>
                                    </a:solidFill>
                                  </a:rPr>
                                  <m:t>1</m:t>
                                </m:r>
                                <m:r>
                                  <a:rPr lang="en-US" sz="1700" b="0" smtClean="0">
                                    <a:solidFill>
                                      <a:schemeClr val="tx1"/>
                                    </a:solidFill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7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b="0" smtClean="0">
                                        <a:solidFill>
                                          <a:schemeClr val="tx1"/>
                                        </a:solidFill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700" b="0" i="1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u</m:t>
                                    </m:r>
                                  </m:e>
                                  <m:sub>
                                    <m:r>
                                      <a:rPr lang="en-US" sz="1700" b="0" i="1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sz="1700" b="0" smtClean="0">
                                    <a:solidFill>
                                      <a:schemeClr val="tx1"/>
                                    </a:solidFill>
                                  </a:rPr>
                                  <m:t>(</m:t>
                                </m:r>
                                <m:r>
                                  <a:rPr lang="en-US" sz="1700" b="0" i="1" smtClean="0">
                                    <a:solidFill>
                                      <a:schemeClr val="tx1"/>
                                    </a:solidFill>
                                  </a:rPr>
                                  <m:t>2</m:t>
                                </m:r>
                                <m:r>
                                  <a:rPr lang="en-US" sz="1700" b="0" smtClean="0">
                                    <a:solidFill>
                                      <a:schemeClr val="tx1"/>
                                    </a:solidFill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7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b="0" smtClean="0">
                                        <a:solidFill>
                                          <a:schemeClr val="tx1"/>
                                        </a:solidFill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700" b="0" i="1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u</m:t>
                                    </m:r>
                                  </m:e>
                                  <m:sub>
                                    <m:r>
                                      <a:rPr lang="en-US" sz="1700" b="0" i="1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en-US" sz="1700" b="0" smtClean="0">
                                    <a:solidFill>
                                      <a:schemeClr val="tx1"/>
                                    </a:solidFill>
                                  </a:rPr>
                                  <m:t>(</m:t>
                                </m:r>
                                <m:r>
                                  <a:rPr lang="en-US" sz="1700" b="0" i="1" smtClean="0">
                                    <a:solidFill>
                                      <a:schemeClr val="tx1"/>
                                    </a:solidFill>
                                  </a:rPr>
                                  <m:t>3</m:t>
                                </m:r>
                                <m:r>
                                  <a:rPr lang="en-US" sz="1700" b="0" smtClean="0">
                                    <a:solidFill>
                                      <a:schemeClr val="tx1"/>
                                    </a:solidFill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7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dirty="0" smtClean="0">
                              <a:solidFill>
                                <a:schemeClr val="tx1"/>
                              </a:solidFill>
                            </a:rPr>
                            <a:t>Conflicts</a:t>
                          </a:r>
                          <a:endParaRPr lang="en-US" sz="17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</a:tr>
                  <a:tr h="33864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smtClean="0">
                                        <a:solidFill>
                                          <a:schemeClr val="tx1"/>
                                        </a:solidFill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700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700" smtClean="0">
                                    <a:solidFill>
                                      <a:schemeClr val="tx1"/>
                                    </a:solidFill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0.93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0.43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0.84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0.64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0.65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smtClean="0"/>
                                    </m:ctrlPr>
                                  </m:sSubPr>
                                  <m:e>
                                    <m:r>
                                      <a:rPr lang="en-US" sz="1700" smtClean="0"/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700" smtClean="0"/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</a:tr>
                  <a:tr h="33864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smtClean="0">
                                        <a:solidFill>
                                          <a:schemeClr val="tx1"/>
                                        </a:solidFill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700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700" smtClean="0">
                                    <a:solidFill>
                                      <a:schemeClr val="tx1"/>
                                    </a:solidFill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0.35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0.19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0.21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0.4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NA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</a:tr>
                  <a:tr h="33864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smtClean="0">
                                        <a:solidFill>
                                          <a:schemeClr val="tx1"/>
                                        </a:solidFill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700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1700" smtClean="0">
                                    <a:solidFill>
                                      <a:schemeClr val="tx1"/>
                                    </a:solidFill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0.86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0.57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0.78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0.79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0.68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smtClean="0"/>
                                    </m:ctrlPr>
                                  </m:sSubPr>
                                  <m:e>
                                    <m:r>
                                      <a:rPr lang="en-US" sz="1700" smtClean="0"/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700" smtClean="0"/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/>
              <p:cNvGraphicFramePr>
                <a:graphicFrameLocks noGrp="1"/>
              </p:cNvGraphicFramePr>
              <p:nvPr/>
            </p:nvGraphicFramePr>
            <p:xfrm>
              <a:off x="1718383" y="2125361"/>
              <a:ext cx="5515896" cy="137496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754274"/>
                    <a:gridCol w="754274"/>
                    <a:gridCol w="754274"/>
                    <a:gridCol w="754274"/>
                    <a:gridCol w="754274"/>
                    <a:gridCol w="754274"/>
                    <a:gridCol w="990252"/>
                  </a:tblGrid>
                  <a:tr h="343740"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4661" marR="84661" marT="42330" marB="42330">
                        <a:blipFill rotWithShape="0">
                          <a:blip r:embed="rId2"/>
                          <a:stretch>
                            <a:fillRect l="-100806" t="-5263" r="-533871" b="-3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4661" marR="84661" marT="42330" marB="42330">
                        <a:blipFill rotWithShape="0">
                          <a:blip r:embed="rId2"/>
                          <a:stretch>
                            <a:fillRect l="-200806" t="-5263" r="-433871" b="-3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4661" marR="84661" marT="42330" marB="42330">
                        <a:blipFill rotWithShape="0">
                          <a:blip r:embed="rId2"/>
                          <a:stretch>
                            <a:fillRect l="-300806" t="-5263" r="-333871" b="-3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4661" marR="84661" marT="42330" marB="42330">
                        <a:blipFill rotWithShape="0">
                          <a:blip r:embed="rId2"/>
                          <a:stretch>
                            <a:fillRect l="-404065" t="-5263" r="-236585" b="-3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4661" marR="84661" marT="42330" marB="42330">
                        <a:blipFill rotWithShape="0">
                          <a:blip r:embed="rId2"/>
                          <a:stretch>
                            <a:fillRect l="-500000" t="-5263" r="-134677" b="-3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dirty="0" smtClean="0">
                              <a:solidFill>
                                <a:schemeClr val="tx1"/>
                              </a:solidFill>
                            </a:rPr>
                            <a:t>Conflicts</a:t>
                          </a:r>
                          <a:endParaRPr lang="en-US" sz="17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</a:tr>
                  <a:tr h="3437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4661" marR="84661" marT="42330" marB="42330">
                        <a:blipFill rotWithShape="0">
                          <a:blip r:embed="rId2"/>
                          <a:stretch>
                            <a:fillRect l="-806" t="-105263" r="-633871" b="-2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0.93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0.43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0.84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0.64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0.65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4661" marR="84661" marT="42330" marB="42330">
                        <a:blipFill rotWithShape="0">
                          <a:blip r:embed="rId2"/>
                          <a:stretch>
                            <a:fillRect l="-456442" t="-105263" r="-2454" b="-221053"/>
                          </a:stretch>
                        </a:blipFill>
                      </a:tcPr>
                    </a:tc>
                  </a:tr>
                  <a:tr h="3437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4661" marR="84661" marT="42330" marB="42330">
                        <a:blipFill rotWithShape="0">
                          <a:blip r:embed="rId2"/>
                          <a:stretch>
                            <a:fillRect l="-806" t="-208929" r="-633871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0.35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0.19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0.21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0.4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NA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</a:tr>
                  <a:tr h="3437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4661" marR="84661" marT="42330" marB="42330">
                        <a:blipFill rotWithShape="0">
                          <a:blip r:embed="rId2"/>
                          <a:stretch>
                            <a:fillRect l="-806" t="-303509" r="-633871" b="-228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0.86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0.57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0.78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0.79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0.68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4661" marR="84661" marT="42330" marB="42330">
                        <a:blipFill rotWithShape="0">
                          <a:blip r:embed="rId2"/>
                          <a:stretch>
                            <a:fillRect l="-456442" t="-303509" r="-2454" b="-2280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Oval 5"/>
              <p:cNvSpPr/>
              <p:nvPr/>
            </p:nvSpPr>
            <p:spPr>
              <a:xfrm>
                <a:off x="2201404" y="4067470"/>
                <a:ext cx="356615" cy="35661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404" y="4067470"/>
                <a:ext cx="356615" cy="356615"/>
              </a:xfrm>
              <a:prstGeom prst="ellipse">
                <a:avLst/>
              </a:prstGeom>
              <a:blipFill rotWithShape="0">
                <a:blip r:embed="rId3"/>
                <a:stretch>
                  <a:fillRect l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Oval 6"/>
              <p:cNvSpPr/>
              <p:nvPr/>
            </p:nvSpPr>
            <p:spPr>
              <a:xfrm>
                <a:off x="2201404" y="4923346"/>
                <a:ext cx="356615" cy="35661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404" y="4923346"/>
                <a:ext cx="356615" cy="356615"/>
              </a:xfrm>
              <a:prstGeom prst="ellipse">
                <a:avLst/>
              </a:prstGeom>
              <a:blipFill rotWithShape="0">
                <a:blip r:embed="rId4"/>
                <a:stretch>
                  <a:fillRect l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Oval 7"/>
              <p:cNvSpPr/>
              <p:nvPr/>
            </p:nvSpPr>
            <p:spPr>
              <a:xfrm>
                <a:off x="2201404" y="5707899"/>
                <a:ext cx="356615" cy="35661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404" y="5707899"/>
                <a:ext cx="356615" cy="356615"/>
              </a:xfrm>
              <a:prstGeom prst="ellipse">
                <a:avLst/>
              </a:prstGeom>
              <a:blipFill rotWithShape="0">
                <a:blip r:embed="rId5"/>
                <a:stretch>
                  <a:fillRect l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Oval 8"/>
              <p:cNvSpPr/>
              <p:nvPr/>
            </p:nvSpPr>
            <p:spPr>
              <a:xfrm>
                <a:off x="3770510" y="3639532"/>
                <a:ext cx="356615" cy="35661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510" y="3639532"/>
                <a:ext cx="356615" cy="356615"/>
              </a:xfrm>
              <a:prstGeom prst="ellipse">
                <a:avLst/>
              </a:prstGeom>
              <a:blipFill rotWithShape="0">
                <a:blip r:embed="rId6"/>
                <a:stretch>
                  <a:fillRect l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Oval 9"/>
              <p:cNvSpPr/>
              <p:nvPr/>
            </p:nvSpPr>
            <p:spPr>
              <a:xfrm>
                <a:off x="3770510" y="4264531"/>
                <a:ext cx="356615" cy="35661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510" y="4264531"/>
                <a:ext cx="356615" cy="356615"/>
              </a:xfrm>
              <a:prstGeom prst="ellipse">
                <a:avLst/>
              </a:prstGeom>
              <a:blipFill rotWithShape="0">
                <a:blip r:embed="rId7"/>
                <a:stretch>
                  <a:fillRect l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Oval 10"/>
              <p:cNvSpPr/>
              <p:nvPr/>
            </p:nvSpPr>
            <p:spPr>
              <a:xfrm>
                <a:off x="3770510" y="4923345"/>
                <a:ext cx="356615" cy="35661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510" y="4923345"/>
                <a:ext cx="356615" cy="356615"/>
              </a:xfrm>
              <a:prstGeom prst="ellipse">
                <a:avLst/>
              </a:prstGeom>
              <a:blipFill rotWithShape="0">
                <a:blip r:embed="rId8"/>
                <a:stretch>
                  <a:fillRect l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Oval 11"/>
              <p:cNvSpPr/>
              <p:nvPr/>
            </p:nvSpPr>
            <p:spPr>
              <a:xfrm>
                <a:off x="3770510" y="5529591"/>
                <a:ext cx="356615" cy="35661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510" y="5529591"/>
                <a:ext cx="356615" cy="356615"/>
              </a:xfrm>
              <a:prstGeom prst="ellipse">
                <a:avLst/>
              </a:prstGeom>
              <a:blipFill rotWithShape="0">
                <a:blip r:embed="rId9"/>
                <a:stretch>
                  <a:fillRect l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Oval 12"/>
              <p:cNvSpPr/>
              <p:nvPr/>
            </p:nvSpPr>
            <p:spPr>
              <a:xfrm>
                <a:off x="3770510" y="6135837"/>
                <a:ext cx="356615" cy="35661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510" y="6135837"/>
                <a:ext cx="356615" cy="356615"/>
              </a:xfrm>
              <a:prstGeom prst="ellipse">
                <a:avLst/>
              </a:prstGeom>
              <a:blipFill rotWithShape="0">
                <a:blip r:embed="rId10"/>
                <a:stretch>
                  <a:fillRect l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/>
          <p:cNvCxnSpPr>
            <a:stCxn id="6" idx="6"/>
            <a:endCxn id="9" idx="2"/>
          </p:cNvCxnSpPr>
          <p:nvPr/>
        </p:nvCxnSpPr>
        <p:spPr>
          <a:xfrm flipV="1">
            <a:off x="2558019" y="3817840"/>
            <a:ext cx="1212491" cy="42793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5222248" y="4334543"/>
                <a:ext cx="292424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H = {</a:t>
                </a:r>
                <a:r>
                  <a:rPr lang="en-US" strike="sngStrike" dirty="0" smtClean="0"/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trike="sngStrik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trike="sngStrike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trike="sngStrike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trike="sngStrike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trike="sngStrik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trike="sngStrike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trike="sngStrike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trike="sngStrike" dirty="0" smtClean="0"/>
                  <a:t>}:0.93</a:t>
                </a:r>
                <a:r>
                  <a:rPr lang="en-US" dirty="0" smtClean="0"/>
                  <a:t>, </a:t>
                </a:r>
                <a:r>
                  <a:rPr lang="en-US" dirty="0"/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}</a:t>
                </a:r>
                <a:r>
                  <a:rPr lang="en-US" dirty="0" smtClean="0"/>
                  <a:t>:0.86,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/>
                  <a:t>}:0.84,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 smtClean="0"/>
                  <a:t>}:0.79,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dirty="0" smtClean="0"/>
                  <a:t>}:0.68,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}:0.57,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dirty="0" smtClean="0"/>
                  <a:t>}:0.4}</a:t>
                </a:r>
                <a:endParaRPr lang="en-US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2248" y="4334543"/>
                <a:ext cx="2924243" cy="1200329"/>
              </a:xfrm>
              <a:prstGeom prst="rect">
                <a:avLst/>
              </a:prstGeom>
              <a:blipFill rotWithShape="0">
                <a:blip r:embed="rId11"/>
                <a:stretch>
                  <a:fillRect l="-1879" t="-2538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/>
          <p:cNvSpPr/>
          <p:nvPr/>
        </p:nvSpPr>
        <p:spPr>
          <a:xfrm>
            <a:off x="3948817" y="2428567"/>
            <a:ext cx="734866" cy="412955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498434" y="4579592"/>
            <a:ext cx="1288714" cy="412955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429398" y="3140272"/>
            <a:ext cx="734866" cy="412955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223259" y="4601949"/>
            <a:ext cx="1275175" cy="412955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2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Algorithms: (2)Greedy-GEACC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Basic idea</a:t>
            </a:r>
          </a:p>
          <a:p>
            <a:pPr lvl="1"/>
            <a:r>
              <a:rPr lang="en-US" dirty="0" smtClean="0"/>
              <a:t>Greedily add the most similar unmatched pair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038A-4B46-4807-9E47-FF59B1BCC812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28322998"/>
                  </p:ext>
                </p:extLst>
              </p:nvPr>
            </p:nvGraphicFramePr>
            <p:xfrm>
              <a:off x="1718383" y="2125361"/>
              <a:ext cx="5515896" cy="137496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754274"/>
                    <a:gridCol w="754274"/>
                    <a:gridCol w="754274"/>
                    <a:gridCol w="754274"/>
                    <a:gridCol w="754274"/>
                    <a:gridCol w="754274"/>
                    <a:gridCol w="990252"/>
                  </a:tblGrid>
                  <a:tr h="338643"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b="0" smtClean="0">
                                        <a:solidFill>
                                          <a:schemeClr val="tx1"/>
                                        </a:solidFill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700" b="0" i="1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u</m:t>
                                    </m:r>
                                  </m:e>
                                  <m:sub>
                                    <m:r>
                                      <a:rPr lang="en-US" sz="1700" b="0" i="1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700" b="0" smtClean="0">
                                    <a:solidFill>
                                      <a:schemeClr val="tx1"/>
                                    </a:solidFill>
                                  </a:rPr>
                                  <m:t>(</m:t>
                                </m:r>
                                <m:r>
                                  <a:rPr lang="en-US" sz="1700" b="0" i="1" smtClean="0">
                                    <a:solidFill>
                                      <a:schemeClr val="tx1"/>
                                    </a:solidFill>
                                  </a:rPr>
                                  <m:t>3</m:t>
                                </m:r>
                                <m:r>
                                  <a:rPr lang="en-US" sz="1700" b="0" smtClean="0">
                                    <a:solidFill>
                                      <a:schemeClr val="tx1"/>
                                    </a:solidFill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7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b="0" smtClean="0">
                                        <a:solidFill>
                                          <a:schemeClr val="tx1"/>
                                        </a:solidFill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700" b="0" i="1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u</m:t>
                                    </m:r>
                                  </m:e>
                                  <m:sub>
                                    <m:r>
                                      <a:rPr lang="en-US" sz="1700" b="0" i="1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700" b="0" smtClean="0">
                                    <a:solidFill>
                                      <a:schemeClr val="tx1"/>
                                    </a:solidFill>
                                  </a:rPr>
                                  <m:t>(</m:t>
                                </m:r>
                                <m:r>
                                  <a:rPr lang="en-US" sz="1700" b="0" i="1" smtClean="0">
                                    <a:solidFill>
                                      <a:schemeClr val="tx1"/>
                                    </a:solidFill>
                                  </a:rPr>
                                  <m:t>1</m:t>
                                </m:r>
                                <m:r>
                                  <a:rPr lang="en-US" sz="1700" b="0" smtClean="0">
                                    <a:solidFill>
                                      <a:schemeClr val="tx1"/>
                                    </a:solidFill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7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b="0" smtClean="0">
                                        <a:solidFill>
                                          <a:schemeClr val="tx1"/>
                                        </a:solidFill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700" b="0" i="1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u</m:t>
                                    </m:r>
                                  </m:e>
                                  <m:sub>
                                    <m:r>
                                      <a:rPr lang="en-US" sz="1700" b="0" i="1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1700" b="0" smtClean="0">
                                    <a:solidFill>
                                      <a:schemeClr val="tx1"/>
                                    </a:solidFill>
                                  </a:rPr>
                                  <m:t>(</m:t>
                                </m:r>
                                <m:r>
                                  <a:rPr lang="en-US" sz="1700" b="0" i="1" smtClean="0">
                                    <a:solidFill>
                                      <a:schemeClr val="tx1"/>
                                    </a:solidFill>
                                  </a:rPr>
                                  <m:t>1</m:t>
                                </m:r>
                                <m:r>
                                  <a:rPr lang="en-US" sz="1700" b="0" smtClean="0">
                                    <a:solidFill>
                                      <a:schemeClr val="tx1"/>
                                    </a:solidFill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7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b="0" smtClean="0">
                                        <a:solidFill>
                                          <a:schemeClr val="tx1"/>
                                        </a:solidFill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700" b="0" i="1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u</m:t>
                                    </m:r>
                                  </m:e>
                                  <m:sub>
                                    <m:r>
                                      <a:rPr lang="en-US" sz="1700" b="0" i="1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sz="1700" b="0" smtClean="0">
                                    <a:solidFill>
                                      <a:schemeClr val="tx1"/>
                                    </a:solidFill>
                                  </a:rPr>
                                  <m:t>(</m:t>
                                </m:r>
                                <m:r>
                                  <a:rPr lang="en-US" sz="1700" b="0" i="1" smtClean="0">
                                    <a:solidFill>
                                      <a:schemeClr val="tx1"/>
                                    </a:solidFill>
                                  </a:rPr>
                                  <m:t>2</m:t>
                                </m:r>
                                <m:r>
                                  <a:rPr lang="en-US" sz="1700" b="0" smtClean="0">
                                    <a:solidFill>
                                      <a:schemeClr val="tx1"/>
                                    </a:solidFill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7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b="0" smtClean="0">
                                        <a:solidFill>
                                          <a:schemeClr val="tx1"/>
                                        </a:solidFill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700" b="0" i="1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u</m:t>
                                    </m:r>
                                  </m:e>
                                  <m:sub>
                                    <m:r>
                                      <a:rPr lang="en-US" sz="1700" b="0" i="1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en-US" sz="1700" b="0" smtClean="0">
                                    <a:solidFill>
                                      <a:schemeClr val="tx1"/>
                                    </a:solidFill>
                                  </a:rPr>
                                  <m:t>(</m:t>
                                </m:r>
                                <m:r>
                                  <a:rPr lang="en-US" sz="1700" b="0" i="1" smtClean="0">
                                    <a:solidFill>
                                      <a:schemeClr val="tx1"/>
                                    </a:solidFill>
                                  </a:rPr>
                                  <m:t>3</m:t>
                                </m:r>
                                <m:r>
                                  <a:rPr lang="en-US" sz="1700" b="0" smtClean="0">
                                    <a:solidFill>
                                      <a:schemeClr val="tx1"/>
                                    </a:solidFill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7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dirty="0" smtClean="0">
                              <a:solidFill>
                                <a:schemeClr val="tx1"/>
                              </a:solidFill>
                            </a:rPr>
                            <a:t>Conflicts</a:t>
                          </a:r>
                          <a:endParaRPr lang="en-US" sz="17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</a:tr>
                  <a:tr h="33864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smtClean="0">
                                        <a:solidFill>
                                          <a:schemeClr val="tx1"/>
                                        </a:solidFill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700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700" smtClean="0">
                                    <a:solidFill>
                                      <a:schemeClr val="tx1"/>
                                    </a:solidFill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0.93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0.43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0.84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0.64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0.65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smtClean="0"/>
                                    </m:ctrlPr>
                                  </m:sSubPr>
                                  <m:e>
                                    <m:r>
                                      <a:rPr lang="en-US" sz="1700" smtClean="0"/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700" smtClean="0"/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</a:tr>
                  <a:tr h="15650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smtClean="0">
                                        <a:solidFill>
                                          <a:schemeClr val="tx1"/>
                                        </a:solidFill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700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700" smtClean="0">
                                    <a:solidFill>
                                      <a:schemeClr val="tx1"/>
                                    </a:solidFill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0.35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0.19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0.21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0.4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NA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</a:tr>
                  <a:tr h="33864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smtClean="0">
                                        <a:solidFill>
                                          <a:schemeClr val="tx1"/>
                                        </a:solidFill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700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1700" smtClean="0">
                                    <a:solidFill>
                                      <a:schemeClr val="tx1"/>
                                    </a:solidFill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0.86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0.57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0.78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0.79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0.68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smtClean="0"/>
                                    </m:ctrlPr>
                                  </m:sSubPr>
                                  <m:e>
                                    <m:r>
                                      <a:rPr lang="en-US" sz="1700" smtClean="0"/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700" smtClean="0"/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28322998"/>
                  </p:ext>
                </p:extLst>
              </p:nvPr>
            </p:nvGraphicFramePr>
            <p:xfrm>
              <a:off x="1718383" y="2125361"/>
              <a:ext cx="5515896" cy="137496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754274"/>
                    <a:gridCol w="754274"/>
                    <a:gridCol w="754274"/>
                    <a:gridCol w="754274"/>
                    <a:gridCol w="754274"/>
                    <a:gridCol w="754274"/>
                    <a:gridCol w="990252"/>
                  </a:tblGrid>
                  <a:tr h="343740"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4661" marR="84661" marT="42330" marB="42330">
                        <a:blipFill rotWithShape="0">
                          <a:blip r:embed="rId2"/>
                          <a:stretch>
                            <a:fillRect l="-100806" t="-5263" r="-533871" b="-3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4661" marR="84661" marT="42330" marB="42330">
                        <a:blipFill rotWithShape="0">
                          <a:blip r:embed="rId2"/>
                          <a:stretch>
                            <a:fillRect l="-200806" t="-5263" r="-433871" b="-3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4661" marR="84661" marT="42330" marB="42330">
                        <a:blipFill rotWithShape="0">
                          <a:blip r:embed="rId2"/>
                          <a:stretch>
                            <a:fillRect l="-300806" t="-5263" r="-333871" b="-3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4661" marR="84661" marT="42330" marB="42330">
                        <a:blipFill rotWithShape="0">
                          <a:blip r:embed="rId2"/>
                          <a:stretch>
                            <a:fillRect l="-404065" t="-5263" r="-236585" b="-3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4661" marR="84661" marT="42330" marB="42330">
                        <a:blipFill rotWithShape="0">
                          <a:blip r:embed="rId2"/>
                          <a:stretch>
                            <a:fillRect l="-500000" t="-5263" r="-134677" b="-3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dirty="0" smtClean="0">
                              <a:solidFill>
                                <a:schemeClr val="tx1"/>
                              </a:solidFill>
                            </a:rPr>
                            <a:t>Conflicts</a:t>
                          </a:r>
                          <a:endParaRPr lang="en-US" sz="17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</a:tr>
                  <a:tr h="3437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4661" marR="84661" marT="42330" marB="42330">
                        <a:blipFill rotWithShape="0">
                          <a:blip r:embed="rId2"/>
                          <a:stretch>
                            <a:fillRect l="-806" t="-105263" r="-633871" b="-2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0.93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0.43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0.84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0.64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0.65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4661" marR="84661" marT="42330" marB="42330">
                        <a:blipFill rotWithShape="0">
                          <a:blip r:embed="rId2"/>
                          <a:stretch>
                            <a:fillRect l="-456442" t="-105263" r="-2454" b="-221053"/>
                          </a:stretch>
                        </a:blipFill>
                      </a:tcPr>
                    </a:tc>
                  </a:tr>
                  <a:tr h="3437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4661" marR="84661" marT="42330" marB="42330">
                        <a:blipFill rotWithShape="0">
                          <a:blip r:embed="rId2"/>
                          <a:stretch>
                            <a:fillRect l="-806" t="-208929" r="-633871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0.35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0.19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0.21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0.4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NA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</a:tr>
                  <a:tr h="3437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4661" marR="84661" marT="42330" marB="42330">
                        <a:blipFill rotWithShape="0">
                          <a:blip r:embed="rId2"/>
                          <a:stretch>
                            <a:fillRect l="-806" t="-303509" r="-633871" b="-228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0.86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0.57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0.78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0.79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0.68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4661" marR="84661" marT="42330" marB="42330">
                        <a:blipFill rotWithShape="0">
                          <a:blip r:embed="rId2"/>
                          <a:stretch>
                            <a:fillRect l="-456442" t="-303509" r="-2454" b="-2280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Oval 5"/>
              <p:cNvSpPr/>
              <p:nvPr/>
            </p:nvSpPr>
            <p:spPr>
              <a:xfrm>
                <a:off x="2201404" y="4067470"/>
                <a:ext cx="356615" cy="35661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404" y="4067470"/>
                <a:ext cx="356615" cy="356615"/>
              </a:xfrm>
              <a:prstGeom prst="ellipse">
                <a:avLst/>
              </a:prstGeom>
              <a:blipFill rotWithShape="0">
                <a:blip r:embed="rId3"/>
                <a:stretch>
                  <a:fillRect l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Oval 6"/>
              <p:cNvSpPr/>
              <p:nvPr/>
            </p:nvSpPr>
            <p:spPr>
              <a:xfrm>
                <a:off x="2201404" y="4923346"/>
                <a:ext cx="356615" cy="35661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404" y="4923346"/>
                <a:ext cx="356615" cy="356615"/>
              </a:xfrm>
              <a:prstGeom prst="ellipse">
                <a:avLst/>
              </a:prstGeom>
              <a:blipFill rotWithShape="0">
                <a:blip r:embed="rId4"/>
                <a:stretch>
                  <a:fillRect l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Oval 7"/>
              <p:cNvSpPr/>
              <p:nvPr/>
            </p:nvSpPr>
            <p:spPr>
              <a:xfrm>
                <a:off x="2201404" y="5707899"/>
                <a:ext cx="356615" cy="35661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404" y="5707899"/>
                <a:ext cx="356615" cy="356615"/>
              </a:xfrm>
              <a:prstGeom prst="ellipse">
                <a:avLst/>
              </a:prstGeom>
              <a:blipFill rotWithShape="0">
                <a:blip r:embed="rId5"/>
                <a:stretch>
                  <a:fillRect l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Oval 8"/>
              <p:cNvSpPr/>
              <p:nvPr/>
            </p:nvSpPr>
            <p:spPr>
              <a:xfrm>
                <a:off x="3770510" y="3639532"/>
                <a:ext cx="356615" cy="35661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510" y="3639532"/>
                <a:ext cx="356615" cy="356615"/>
              </a:xfrm>
              <a:prstGeom prst="ellipse">
                <a:avLst/>
              </a:prstGeom>
              <a:blipFill rotWithShape="0">
                <a:blip r:embed="rId6"/>
                <a:stretch>
                  <a:fillRect l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Oval 9"/>
              <p:cNvSpPr/>
              <p:nvPr/>
            </p:nvSpPr>
            <p:spPr>
              <a:xfrm>
                <a:off x="3770510" y="4264531"/>
                <a:ext cx="356615" cy="35661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510" y="4264531"/>
                <a:ext cx="356615" cy="356615"/>
              </a:xfrm>
              <a:prstGeom prst="ellipse">
                <a:avLst/>
              </a:prstGeom>
              <a:blipFill rotWithShape="0">
                <a:blip r:embed="rId7"/>
                <a:stretch>
                  <a:fillRect l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Oval 10"/>
              <p:cNvSpPr/>
              <p:nvPr/>
            </p:nvSpPr>
            <p:spPr>
              <a:xfrm>
                <a:off x="3770510" y="4923345"/>
                <a:ext cx="356615" cy="35661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510" y="4923345"/>
                <a:ext cx="356615" cy="356615"/>
              </a:xfrm>
              <a:prstGeom prst="ellipse">
                <a:avLst/>
              </a:prstGeom>
              <a:blipFill rotWithShape="0">
                <a:blip r:embed="rId8"/>
                <a:stretch>
                  <a:fillRect l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Oval 11"/>
              <p:cNvSpPr/>
              <p:nvPr/>
            </p:nvSpPr>
            <p:spPr>
              <a:xfrm>
                <a:off x="3770510" y="5529591"/>
                <a:ext cx="356615" cy="35661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510" y="5529591"/>
                <a:ext cx="356615" cy="356615"/>
              </a:xfrm>
              <a:prstGeom prst="ellipse">
                <a:avLst/>
              </a:prstGeom>
              <a:blipFill rotWithShape="0">
                <a:blip r:embed="rId9"/>
                <a:stretch>
                  <a:fillRect l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Oval 12"/>
              <p:cNvSpPr/>
              <p:nvPr/>
            </p:nvSpPr>
            <p:spPr>
              <a:xfrm>
                <a:off x="3770510" y="6135837"/>
                <a:ext cx="356615" cy="35661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510" y="6135837"/>
                <a:ext cx="356615" cy="356615"/>
              </a:xfrm>
              <a:prstGeom prst="ellipse">
                <a:avLst/>
              </a:prstGeom>
              <a:blipFill rotWithShape="0">
                <a:blip r:embed="rId10"/>
                <a:stretch>
                  <a:fillRect l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/>
          <p:cNvCxnSpPr>
            <a:stCxn id="6" idx="6"/>
            <a:endCxn id="9" idx="2"/>
          </p:cNvCxnSpPr>
          <p:nvPr/>
        </p:nvCxnSpPr>
        <p:spPr>
          <a:xfrm flipV="1">
            <a:off x="2558019" y="3817840"/>
            <a:ext cx="1212491" cy="42793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5221629" y="4329262"/>
                <a:ext cx="292424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H = {</a:t>
                </a:r>
                <a:r>
                  <a:rPr lang="en-US" strike="sngStrike" dirty="0"/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trike="sngStrike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trike="sngStrike" dirty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 strike="sngStrike" dirty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i="1" strike="sngStrike" dirty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 strike="sngStrike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trike="sngStrike" dirty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i="1" strike="sngStrike" dirty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trike="sngStrike" dirty="0"/>
                  <a:t>}</a:t>
                </a:r>
                <a:r>
                  <a:rPr lang="en-US" strike="sngStrike" dirty="0" smtClean="0"/>
                  <a:t>:0.86</a:t>
                </a:r>
                <a:r>
                  <a:rPr lang="en-US" dirty="0" smtClean="0"/>
                  <a:t>,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/>
                  <a:t>}:0.84,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 smtClean="0"/>
                  <a:t>}:0.79,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dirty="0" smtClean="0"/>
                  <a:t>}:0.68,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}:0.57,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dirty="0" smtClean="0"/>
                  <a:t>}:0.4}</a:t>
                </a:r>
                <a:endParaRPr lang="en-US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1629" y="4329262"/>
                <a:ext cx="2924243" cy="1200329"/>
              </a:xfrm>
              <a:prstGeom prst="rect">
                <a:avLst/>
              </a:prstGeom>
              <a:blipFill rotWithShape="0">
                <a:blip r:embed="rId11"/>
                <a:stretch>
                  <a:fillRect l="-1879" t="-2538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/>
          <p:cNvSpPr/>
          <p:nvPr/>
        </p:nvSpPr>
        <p:spPr>
          <a:xfrm>
            <a:off x="4718065" y="3116826"/>
            <a:ext cx="699509" cy="397072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532425" y="4535243"/>
            <a:ext cx="1288714" cy="412955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448800" y="2812026"/>
            <a:ext cx="734866" cy="412955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83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Algorithms: (2)Greedy-GEACC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Basic idea</a:t>
            </a:r>
          </a:p>
          <a:p>
            <a:pPr lvl="1"/>
            <a:r>
              <a:rPr lang="en-US" dirty="0" smtClean="0"/>
              <a:t>Greedily add the most similar unmatched pair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038A-4B46-4807-9E47-FF59B1BCC812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/>
              <p:cNvGraphicFramePr>
                <a:graphicFrameLocks noGrp="1"/>
              </p:cNvGraphicFramePr>
              <p:nvPr/>
            </p:nvGraphicFramePr>
            <p:xfrm>
              <a:off x="1718383" y="2125361"/>
              <a:ext cx="5515896" cy="137496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754274"/>
                    <a:gridCol w="754274"/>
                    <a:gridCol w="754274"/>
                    <a:gridCol w="754274"/>
                    <a:gridCol w="754274"/>
                    <a:gridCol w="754274"/>
                    <a:gridCol w="990252"/>
                  </a:tblGrid>
                  <a:tr h="338643"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b="0" smtClean="0">
                                        <a:solidFill>
                                          <a:schemeClr val="tx1"/>
                                        </a:solidFill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700" b="0" i="1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u</m:t>
                                    </m:r>
                                  </m:e>
                                  <m:sub>
                                    <m:r>
                                      <a:rPr lang="en-US" sz="1700" b="0" i="1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700" b="0" smtClean="0">
                                    <a:solidFill>
                                      <a:schemeClr val="tx1"/>
                                    </a:solidFill>
                                  </a:rPr>
                                  <m:t>(</m:t>
                                </m:r>
                                <m:r>
                                  <a:rPr lang="en-US" sz="1700" b="0" i="1" smtClean="0">
                                    <a:solidFill>
                                      <a:schemeClr val="tx1"/>
                                    </a:solidFill>
                                  </a:rPr>
                                  <m:t>3</m:t>
                                </m:r>
                                <m:r>
                                  <a:rPr lang="en-US" sz="1700" b="0" smtClean="0">
                                    <a:solidFill>
                                      <a:schemeClr val="tx1"/>
                                    </a:solidFill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7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b="0" smtClean="0">
                                        <a:solidFill>
                                          <a:schemeClr val="tx1"/>
                                        </a:solidFill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700" b="0" i="1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u</m:t>
                                    </m:r>
                                  </m:e>
                                  <m:sub>
                                    <m:r>
                                      <a:rPr lang="en-US" sz="1700" b="0" i="1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700" b="0" smtClean="0">
                                    <a:solidFill>
                                      <a:schemeClr val="tx1"/>
                                    </a:solidFill>
                                  </a:rPr>
                                  <m:t>(</m:t>
                                </m:r>
                                <m:r>
                                  <a:rPr lang="en-US" sz="1700" b="0" i="1" smtClean="0">
                                    <a:solidFill>
                                      <a:schemeClr val="tx1"/>
                                    </a:solidFill>
                                  </a:rPr>
                                  <m:t>1</m:t>
                                </m:r>
                                <m:r>
                                  <a:rPr lang="en-US" sz="1700" b="0" smtClean="0">
                                    <a:solidFill>
                                      <a:schemeClr val="tx1"/>
                                    </a:solidFill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7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b="0" smtClean="0">
                                        <a:solidFill>
                                          <a:schemeClr val="tx1"/>
                                        </a:solidFill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700" b="0" i="1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u</m:t>
                                    </m:r>
                                  </m:e>
                                  <m:sub>
                                    <m:r>
                                      <a:rPr lang="en-US" sz="1700" b="0" i="1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1700" b="0" smtClean="0">
                                    <a:solidFill>
                                      <a:schemeClr val="tx1"/>
                                    </a:solidFill>
                                  </a:rPr>
                                  <m:t>(</m:t>
                                </m:r>
                                <m:r>
                                  <a:rPr lang="en-US" sz="1700" b="0" i="1" smtClean="0">
                                    <a:solidFill>
                                      <a:schemeClr val="tx1"/>
                                    </a:solidFill>
                                  </a:rPr>
                                  <m:t>1</m:t>
                                </m:r>
                                <m:r>
                                  <a:rPr lang="en-US" sz="1700" b="0" smtClean="0">
                                    <a:solidFill>
                                      <a:schemeClr val="tx1"/>
                                    </a:solidFill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7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b="0" smtClean="0">
                                        <a:solidFill>
                                          <a:schemeClr val="tx1"/>
                                        </a:solidFill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700" b="0" i="1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u</m:t>
                                    </m:r>
                                  </m:e>
                                  <m:sub>
                                    <m:r>
                                      <a:rPr lang="en-US" sz="1700" b="0" i="1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sz="1700" b="0" smtClean="0">
                                    <a:solidFill>
                                      <a:schemeClr val="tx1"/>
                                    </a:solidFill>
                                  </a:rPr>
                                  <m:t>(</m:t>
                                </m:r>
                                <m:r>
                                  <a:rPr lang="en-US" sz="1700" b="0" i="1" smtClean="0">
                                    <a:solidFill>
                                      <a:schemeClr val="tx1"/>
                                    </a:solidFill>
                                  </a:rPr>
                                  <m:t>2</m:t>
                                </m:r>
                                <m:r>
                                  <a:rPr lang="en-US" sz="1700" b="0" smtClean="0">
                                    <a:solidFill>
                                      <a:schemeClr val="tx1"/>
                                    </a:solidFill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7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b="0" smtClean="0">
                                        <a:solidFill>
                                          <a:schemeClr val="tx1"/>
                                        </a:solidFill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700" b="0" i="1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u</m:t>
                                    </m:r>
                                  </m:e>
                                  <m:sub>
                                    <m:r>
                                      <a:rPr lang="en-US" sz="1700" b="0" i="1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en-US" sz="1700" b="0" smtClean="0">
                                    <a:solidFill>
                                      <a:schemeClr val="tx1"/>
                                    </a:solidFill>
                                  </a:rPr>
                                  <m:t>(</m:t>
                                </m:r>
                                <m:r>
                                  <a:rPr lang="en-US" sz="1700" b="0" i="1" smtClean="0">
                                    <a:solidFill>
                                      <a:schemeClr val="tx1"/>
                                    </a:solidFill>
                                  </a:rPr>
                                  <m:t>3</m:t>
                                </m:r>
                                <m:r>
                                  <a:rPr lang="en-US" sz="1700" b="0" smtClean="0">
                                    <a:solidFill>
                                      <a:schemeClr val="tx1"/>
                                    </a:solidFill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7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dirty="0" smtClean="0">
                              <a:solidFill>
                                <a:schemeClr val="tx1"/>
                              </a:solidFill>
                            </a:rPr>
                            <a:t>Conflicts</a:t>
                          </a:r>
                          <a:endParaRPr lang="en-US" sz="17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</a:tr>
                  <a:tr h="33864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smtClean="0">
                                        <a:solidFill>
                                          <a:schemeClr val="tx1"/>
                                        </a:solidFill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700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700" smtClean="0">
                                    <a:solidFill>
                                      <a:schemeClr val="tx1"/>
                                    </a:solidFill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0.93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0.43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0.84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0.64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0.65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smtClean="0"/>
                                    </m:ctrlPr>
                                  </m:sSubPr>
                                  <m:e>
                                    <m:r>
                                      <a:rPr lang="en-US" sz="1700" smtClean="0"/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700" smtClean="0"/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</a:tr>
                  <a:tr h="15650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smtClean="0">
                                        <a:solidFill>
                                          <a:schemeClr val="tx1"/>
                                        </a:solidFill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700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700" smtClean="0">
                                    <a:solidFill>
                                      <a:schemeClr val="tx1"/>
                                    </a:solidFill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0.35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0.19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0.21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0.4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NA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</a:tr>
                  <a:tr h="33864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smtClean="0">
                                        <a:solidFill>
                                          <a:schemeClr val="tx1"/>
                                        </a:solidFill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700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1700" smtClean="0">
                                    <a:solidFill>
                                      <a:schemeClr val="tx1"/>
                                    </a:solidFill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0.86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0.57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0.78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0.79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0.68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smtClean="0"/>
                                    </m:ctrlPr>
                                  </m:sSubPr>
                                  <m:e>
                                    <m:r>
                                      <a:rPr lang="en-US" sz="1700" smtClean="0"/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700" smtClean="0"/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/>
              <p:cNvGraphicFramePr>
                <a:graphicFrameLocks noGrp="1"/>
              </p:cNvGraphicFramePr>
              <p:nvPr/>
            </p:nvGraphicFramePr>
            <p:xfrm>
              <a:off x="1718383" y="2125361"/>
              <a:ext cx="5515896" cy="137496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754274"/>
                    <a:gridCol w="754274"/>
                    <a:gridCol w="754274"/>
                    <a:gridCol w="754274"/>
                    <a:gridCol w="754274"/>
                    <a:gridCol w="754274"/>
                    <a:gridCol w="990252"/>
                  </a:tblGrid>
                  <a:tr h="343740"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4661" marR="84661" marT="42330" marB="42330">
                        <a:blipFill rotWithShape="0">
                          <a:blip r:embed="rId2"/>
                          <a:stretch>
                            <a:fillRect l="-100806" t="-5263" r="-533871" b="-3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4661" marR="84661" marT="42330" marB="42330">
                        <a:blipFill rotWithShape="0">
                          <a:blip r:embed="rId2"/>
                          <a:stretch>
                            <a:fillRect l="-200806" t="-5263" r="-433871" b="-3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4661" marR="84661" marT="42330" marB="42330">
                        <a:blipFill rotWithShape="0">
                          <a:blip r:embed="rId2"/>
                          <a:stretch>
                            <a:fillRect l="-300806" t="-5263" r="-333871" b="-3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4661" marR="84661" marT="42330" marB="42330">
                        <a:blipFill rotWithShape="0">
                          <a:blip r:embed="rId2"/>
                          <a:stretch>
                            <a:fillRect l="-404065" t="-5263" r="-236585" b="-3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4661" marR="84661" marT="42330" marB="42330">
                        <a:blipFill rotWithShape="0">
                          <a:blip r:embed="rId2"/>
                          <a:stretch>
                            <a:fillRect l="-500000" t="-5263" r="-134677" b="-3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dirty="0" smtClean="0">
                              <a:solidFill>
                                <a:schemeClr val="tx1"/>
                              </a:solidFill>
                            </a:rPr>
                            <a:t>Conflicts</a:t>
                          </a:r>
                          <a:endParaRPr lang="en-US" sz="17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</a:tr>
                  <a:tr h="3437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4661" marR="84661" marT="42330" marB="42330">
                        <a:blipFill rotWithShape="0">
                          <a:blip r:embed="rId2"/>
                          <a:stretch>
                            <a:fillRect l="-806" t="-105263" r="-633871" b="-2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0.93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0.43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0.84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0.64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0.65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4661" marR="84661" marT="42330" marB="42330">
                        <a:blipFill rotWithShape="0">
                          <a:blip r:embed="rId2"/>
                          <a:stretch>
                            <a:fillRect l="-456442" t="-105263" r="-2454" b="-221053"/>
                          </a:stretch>
                        </a:blipFill>
                      </a:tcPr>
                    </a:tc>
                  </a:tr>
                  <a:tr h="3437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4661" marR="84661" marT="42330" marB="42330">
                        <a:blipFill rotWithShape="0">
                          <a:blip r:embed="rId2"/>
                          <a:stretch>
                            <a:fillRect l="-806" t="-208929" r="-633871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0.35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0.19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0.21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0.4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NA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</a:tr>
                  <a:tr h="3437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4661" marR="84661" marT="42330" marB="42330">
                        <a:blipFill rotWithShape="0">
                          <a:blip r:embed="rId2"/>
                          <a:stretch>
                            <a:fillRect l="-806" t="-303509" r="-633871" b="-228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0.86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0.57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0.78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0.79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0.68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4661" marR="84661" marT="42330" marB="42330">
                        <a:blipFill rotWithShape="0">
                          <a:blip r:embed="rId2"/>
                          <a:stretch>
                            <a:fillRect l="-456442" t="-303509" r="-2454" b="-2280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Oval 5"/>
              <p:cNvSpPr/>
              <p:nvPr/>
            </p:nvSpPr>
            <p:spPr>
              <a:xfrm>
                <a:off x="2201404" y="4067470"/>
                <a:ext cx="356615" cy="35661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404" y="4067470"/>
                <a:ext cx="356615" cy="356615"/>
              </a:xfrm>
              <a:prstGeom prst="ellipse">
                <a:avLst/>
              </a:prstGeom>
              <a:blipFill rotWithShape="0">
                <a:blip r:embed="rId3"/>
                <a:stretch>
                  <a:fillRect l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Oval 6"/>
              <p:cNvSpPr/>
              <p:nvPr/>
            </p:nvSpPr>
            <p:spPr>
              <a:xfrm>
                <a:off x="2201404" y="4923346"/>
                <a:ext cx="356615" cy="35661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404" y="4923346"/>
                <a:ext cx="356615" cy="356615"/>
              </a:xfrm>
              <a:prstGeom prst="ellipse">
                <a:avLst/>
              </a:prstGeom>
              <a:blipFill rotWithShape="0">
                <a:blip r:embed="rId4"/>
                <a:stretch>
                  <a:fillRect l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Oval 7"/>
              <p:cNvSpPr/>
              <p:nvPr/>
            </p:nvSpPr>
            <p:spPr>
              <a:xfrm>
                <a:off x="2201404" y="5707899"/>
                <a:ext cx="356615" cy="35661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404" y="5707899"/>
                <a:ext cx="356615" cy="356615"/>
              </a:xfrm>
              <a:prstGeom prst="ellipse">
                <a:avLst/>
              </a:prstGeom>
              <a:blipFill rotWithShape="0">
                <a:blip r:embed="rId5"/>
                <a:stretch>
                  <a:fillRect l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Oval 8"/>
              <p:cNvSpPr/>
              <p:nvPr/>
            </p:nvSpPr>
            <p:spPr>
              <a:xfrm>
                <a:off x="3770510" y="3639532"/>
                <a:ext cx="356615" cy="35661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510" y="3639532"/>
                <a:ext cx="356615" cy="356615"/>
              </a:xfrm>
              <a:prstGeom prst="ellipse">
                <a:avLst/>
              </a:prstGeom>
              <a:blipFill rotWithShape="0">
                <a:blip r:embed="rId6"/>
                <a:stretch>
                  <a:fillRect l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Oval 9"/>
              <p:cNvSpPr/>
              <p:nvPr/>
            </p:nvSpPr>
            <p:spPr>
              <a:xfrm>
                <a:off x="3770510" y="4264531"/>
                <a:ext cx="356615" cy="35661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510" y="4264531"/>
                <a:ext cx="356615" cy="356615"/>
              </a:xfrm>
              <a:prstGeom prst="ellipse">
                <a:avLst/>
              </a:prstGeom>
              <a:blipFill rotWithShape="0">
                <a:blip r:embed="rId7"/>
                <a:stretch>
                  <a:fillRect l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Oval 10"/>
              <p:cNvSpPr/>
              <p:nvPr/>
            </p:nvSpPr>
            <p:spPr>
              <a:xfrm>
                <a:off x="3770510" y="4923345"/>
                <a:ext cx="356615" cy="35661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510" y="4923345"/>
                <a:ext cx="356615" cy="356615"/>
              </a:xfrm>
              <a:prstGeom prst="ellipse">
                <a:avLst/>
              </a:prstGeom>
              <a:blipFill rotWithShape="0">
                <a:blip r:embed="rId8"/>
                <a:stretch>
                  <a:fillRect l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Oval 11"/>
              <p:cNvSpPr/>
              <p:nvPr/>
            </p:nvSpPr>
            <p:spPr>
              <a:xfrm>
                <a:off x="3770510" y="5529591"/>
                <a:ext cx="356615" cy="35661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510" y="5529591"/>
                <a:ext cx="356615" cy="356615"/>
              </a:xfrm>
              <a:prstGeom prst="ellipse">
                <a:avLst/>
              </a:prstGeom>
              <a:blipFill rotWithShape="0">
                <a:blip r:embed="rId9"/>
                <a:stretch>
                  <a:fillRect l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Oval 12"/>
              <p:cNvSpPr/>
              <p:nvPr/>
            </p:nvSpPr>
            <p:spPr>
              <a:xfrm>
                <a:off x="3770510" y="6135837"/>
                <a:ext cx="356615" cy="35661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510" y="6135837"/>
                <a:ext cx="356615" cy="356615"/>
              </a:xfrm>
              <a:prstGeom prst="ellipse">
                <a:avLst/>
              </a:prstGeom>
              <a:blipFill rotWithShape="0">
                <a:blip r:embed="rId10"/>
                <a:stretch>
                  <a:fillRect l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/>
          <p:cNvCxnSpPr>
            <a:stCxn id="6" idx="6"/>
            <a:endCxn id="9" idx="2"/>
          </p:cNvCxnSpPr>
          <p:nvPr/>
        </p:nvCxnSpPr>
        <p:spPr>
          <a:xfrm flipV="1">
            <a:off x="2558019" y="3817840"/>
            <a:ext cx="1212491" cy="42793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5221712" y="4329262"/>
                <a:ext cx="292424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H = {</a:t>
                </a:r>
                <a:r>
                  <a:rPr lang="en-US" strike="sngStrike" dirty="0" smtClean="0"/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trike="sngStrik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trike="sngStrike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trike="sngStrike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trike="sngStrike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trike="sngStrik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trike="sngStrike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trike="sngStrike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trike="sngStrike" dirty="0" smtClean="0"/>
                  <a:t>}:0.84</a:t>
                </a:r>
                <a:r>
                  <a:rPr lang="en-US" dirty="0" smtClean="0"/>
                  <a:t>,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 smtClean="0"/>
                  <a:t>}:0.79,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dirty="0" smtClean="0"/>
                  <a:t>}:</a:t>
                </a:r>
                <a:r>
                  <a:rPr lang="en-US" dirty="0" smtClean="0"/>
                  <a:t>0.68, </a:t>
                </a:r>
                <a:r>
                  <a:rPr lang="en-US" dirty="0" smtClean="0"/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}:0.57,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dirty="0" smtClean="0"/>
                  <a:t>}:0.4}</a:t>
                </a:r>
                <a:endParaRPr lang="en-US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1712" y="4329262"/>
                <a:ext cx="2924243" cy="923330"/>
              </a:xfrm>
              <a:prstGeom prst="rect">
                <a:avLst/>
              </a:prstGeom>
              <a:blipFill rotWithShape="0">
                <a:blip r:embed="rId11"/>
                <a:stretch>
                  <a:fillRect l="-1879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5221712" y="4329262"/>
                <a:ext cx="292424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H = {</a:t>
                </a:r>
                <a:r>
                  <a:rPr lang="en-US" strike="sngStrike" dirty="0" smtClean="0"/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trike="sngStrik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trike="sngStrike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trike="sngStrike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trike="sngStrike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trike="sngStrik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trike="sngStrike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trike="sngStrike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trike="sngStrike" dirty="0" smtClean="0"/>
                  <a:t>}:0.84</a:t>
                </a:r>
                <a:r>
                  <a:rPr lang="en-US" dirty="0" smtClean="0"/>
                  <a:t>,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 smtClean="0"/>
                  <a:t>}:0.79,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dirty="0" smtClean="0"/>
                  <a:t>}:0.68, </a:t>
                </a:r>
                <a:r>
                  <a:rPr lang="en-US" b="1" dirty="0" smtClean="0"/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𝒖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𝟓</m:t>
                        </m:r>
                      </m:sub>
                    </m:sSub>
                  </m:oMath>
                </a14:m>
                <a:r>
                  <a:rPr lang="en-US" b="1" dirty="0" smtClean="0"/>
                  <a:t>}:0.65</a:t>
                </a:r>
                <a:r>
                  <a:rPr lang="en-US" dirty="0" smtClean="0"/>
                  <a:t>,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}:0.57,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dirty="0" smtClean="0"/>
                  <a:t>}:0.4}</a:t>
                </a:r>
                <a:endParaRPr lang="en-US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1712" y="4329262"/>
                <a:ext cx="2924243" cy="1200329"/>
              </a:xfrm>
              <a:prstGeom prst="rect">
                <a:avLst/>
              </a:prstGeom>
              <a:blipFill rotWithShape="0">
                <a:blip r:embed="rId12"/>
                <a:stretch>
                  <a:fillRect l="-1879" t="-2538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/>
          <p:cNvSpPr/>
          <p:nvPr/>
        </p:nvSpPr>
        <p:spPr>
          <a:xfrm>
            <a:off x="5514478" y="2408903"/>
            <a:ext cx="699509" cy="397072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>
            <a:stCxn id="6" idx="6"/>
            <a:endCxn id="11" idx="2"/>
          </p:cNvCxnSpPr>
          <p:nvPr/>
        </p:nvCxnSpPr>
        <p:spPr>
          <a:xfrm>
            <a:off x="2558019" y="4245778"/>
            <a:ext cx="1212491" cy="8558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18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Algorithms: (2)Greedy-GEACC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Basic idea</a:t>
            </a:r>
          </a:p>
          <a:p>
            <a:pPr lvl="1"/>
            <a:r>
              <a:rPr lang="en-US" dirty="0" smtClean="0"/>
              <a:t>Greedily add the most similar unmatched pair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038A-4B46-4807-9E47-FF59B1BCC812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/>
              <p:cNvGraphicFramePr>
                <a:graphicFrameLocks noGrp="1"/>
              </p:cNvGraphicFramePr>
              <p:nvPr/>
            </p:nvGraphicFramePr>
            <p:xfrm>
              <a:off x="1718383" y="2125361"/>
              <a:ext cx="5515896" cy="137496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754274"/>
                    <a:gridCol w="754274"/>
                    <a:gridCol w="754274"/>
                    <a:gridCol w="754274"/>
                    <a:gridCol w="754274"/>
                    <a:gridCol w="754274"/>
                    <a:gridCol w="990252"/>
                  </a:tblGrid>
                  <a:tr h="338643"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b="0" smtClean="0">
                                        <a:solidFill>
                                          <a:schemeClr val="tx1"/>
                                        </a:solidFill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700" b="0" i="1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u</m:t>
                                    </m:r>
                                  </m:e>
                                  <m:sub>
                                    <m:r>
                                      <a:rPr lang="en-US" sz="1700" b="0" i="1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700" b="0" smtClean="0">
                                    <a:solidFill>
                                      <a:schemeClr val="tx1"/>
                                    </a:solidFill>
                                  </a:rPr>
                                  <m:t>(</m:t>
                                </m:r>
                                <m:r>
                                  <a:rPr lang="en-US" sz="1700" b="0" i="1" smtClean="0">
                                    <a:solidFill>
                                      <a:schemeClr val="tx1"/>
                                    </a:solidFill>
                                  </a:rPr>
                                  <m:t>3</m:t>
                                </m:r>
                                <m:r>
                                  <a:rPr lang="en-US" sz="1700" b="0" smtClean="0">
                                    <a:solidFill>
                                      <a:schemeClr val="tx1"/>
                                    </a:solidFill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7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b="0" smtClean="0">
                                        <a:solidFill>
                                          <a:schemeClr val="tx1"/>
                                        </a:solidFill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700" b="0" i="1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u</m:t>
                                    </m:r>
                                  </m:e>
                                  <m:sub>
                                    <m:r>
                                      <a:rPr lang="en-US" sz="1700" b="0" i="1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700" b="0" smtClean="0">
                                    <a:solidFill>
                                      <a:schemeClr val="tx1"/>
                                    </a:solidFill>
                                  </a:rPr>
                                  <m:t>(</m:t>
                                </m:r>
                                <m:r>
                                  <a:rPr lang="en-US" sz="1700" b="0" i="1" smtClean="0">
                                    <a:solidFill>
                                      <a:schemeClr val="tx1"/>
                                    </a:solidFill>
                                  </a:rPr>
                                  <m:t>1</m:t>
                                </m:r>
                                <m:r>
                                  <a:rPr lang="en-US" sz="1700" b="0" smtClean="0">
                                    <a:solidFill>
                                      <a:schemeClr val="tx1"/>
                                    </a:solidFill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7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b="0" smtClean="0">
                                        <a:solidFill>
                                          <a:schemeClr val="tx1"/>
                                        </a:solidFill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700" b="0" i="1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u</m:t>
                                    </m:r>
                                  </m:e>
                                  <m:sub>
                                    <m:r>
                                      <a:rPr lang="en-US" sz="1700" b="0" i="1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1700" b="0" smtClean="0">
                                    <a:solidFill>
                                      <a:schemeClr val="tx1"/>
                                    </a:solidFill>
                                  </a:rPr>
                                  <m:t>(</m:t>
                                </m:r>
                                <m:r>
                                  <a:rPr lang="en-US" sz="1700" b="0" i="1" smtClean="0">
                                    <a:solidFill>
                                      <a:schemeClr val="tx1"/>
                                    </a:solidFill>
                                  </a:rPr>
                                  <m:t>1</m:t>
                                </m:r>
                                <m:r>
                                  <a:rPr lang="en-US" sz="1700" b="0" smtClean="0">
                                    <a:solidFill>
                                      <a:schemeClr val="tx1"/>
                                    </a:solidFill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7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b="0" smtClean="0">
                                        <a:solidFill>
                                          <a:schemeClr val="tx1"/>
                                        </a:solidFill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700" b="0" i="1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u</m:t>
                                    </m:r>
                                  </m:e>
                                  <m:sub>
                                    <m:r>
                                      <a:rPr lang="en-US" sz="1700" b="0" i="1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sz="1700" b="0" smtClean="0">
                                    <a:solidFill>
                                      <a:schemeClr val="tx1"/>
                                    </a:solidFill>
                                  </a:rPr>
                                  <m:t>(</m:t>
                                </m:r>
                                <m:r>
                                  <a:rPr lang="en-US" sz="1700" b="0" i="1" smtClean="0">
                                    <a:solidFill>
                                      <a:schemeClr val="tx1"/>
                                    </a:solidFill>
                                  </a:rPr>
                                  <m:t>2</m:t>
                                </m:r>
                                <m:r>
                                  <a:rPr lang="en-US" sz="1700" b="0" smtClean="0">
                                    <a:solidFill>
                                      <a:schemeClr val="tx1"/>
                                    </a:solidFill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7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b="0" smtClean="0">
                                        <a:solidFill>
                                          <a:schemeClr val="tx1"/>
                                        </a:solidFill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700" b="0" i="1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u</m:t>
                                    </m:r>
                                  </m:e>
                                  <m:sub>
                                    <m:r>
                                      <a:rPr lang="en-US" sz="1700" b="0" i="1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en-US" sz="1700" b="0" smtClean="0">
                                    <a:solidFill>
                                      <a:schemeClr val="tx1"/>
                                    </a:solidFill>
                                  </a:rPr>
                                  <m:t>(</m:t>
                                </m:r>
                                <m:r>
                                  <a:rPr lang="en-US" sz="1700" b="0" i="1" smtClean="0">
                                    <a:solidFill>
                                      <a:schemeClr val="tx1"/>
                                    </a:solidFill>
                                  </a:rPr>
                                  <m:t>3</m:t>
                                </m:r>
                                <m:r>
                                  <a:rPr lang="en-US" sz="1700" b="0" smtClean="0">
                                    <a:solidFill>
                                      <a:schemeClr val="tx1"/>
                                    </a:solidFill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7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dirty="0" smtClean="0">
                              <a:solidFill>
                                <a:schemeClr val="tx1"/>
                              </a:solidFill>
                            </a:rPr>
                            <a:t>Conflicts</a:t>
                          </a:r>
                          <a:endParaRPr lang="en-US" sz="17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</a:tr>
                  <a:tr h="33864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smtClean="0">
                                        <a:solidFill>
                                          <a:schemeClr val="tx1"/>
                                        </a:solidFill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700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700" smtClean="0">
                                    <a:solidFill>
                                      <a:schemeClr val="tx1"/>
                                    </a:solidFill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0.93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0.43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0.84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0.64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0.65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smtClean="0"/>
                                    </m:ctrlPr>
                                  </m:sSubPr>
                                  <m:e>
                                    <m:r>
                                      <a:rPr lang="en-US" sz="1700" smtClean="0"/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700" smtClean="0"/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</a:tr>
                  <a:tr h="15650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smtClean="0">
                                        <a:solidFill>
                                          <a:schemeClr val="tx1"/>
                                        </a:solidFill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700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700" smtClean="0">
                                    <a:solidFill>
                                      <a:schemeClr val="tx1"/>
                                    </a:solidFill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0.35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0.19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0.21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0.4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NA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</a:tr>
                  <a:tr h="33864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smtClean="0">
                                        <a:solidFill>
                                          <a:schemeClr val="tx1"/>
                                        </a:solidFill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700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1700" smtClean="0">
                                    <a:solidFill>
                                      <a:schemeClr val="tx1"/>
                                    </a:solidFill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0.86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0.57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0.78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0.79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0.68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smtClean="0"/>
                                    </m:ctrlPr>
                                  </m:sSubPr>
                                  <m:e>
                                    <m:r>
                                      <a:rPr lang="en-US" sz="1700" smtClean="0"/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700" smtClean="0"/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/>
              <p:cNvGraphicFramePr>
                <a:graphicFrameLocks noGrp="1"/>
              </p:cNvGraphicFramePr>
              <p:nvPr/>
            </p:nvGraphicFramePr>
            <p:xfrm>
              <a:off x="1718383" y="2125361"/>
              <a:ext cx="5515896" cy="137496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754274"/>
                    <a:gridCol w="754274"/>
                    <a:gridCol w="754274"/>
                    <a:gridCol w="754274"/>
                    <a:gridCol w="754274"/>
                    <a:gridCol w="754274"/>
                    <a:gridCol w="990252"/>
                  </a:tblGrid>
                  <a:tr h="343740"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4661" marR="84661" marT="42330" marB="42330">
                        <a:blipFill rotWithShape="0">
                          <a:blip r:embed="rId2"/>
                          <a:stretch>
                            <a:fillRect l="-100806" t="-5263" r="-533871" b="-3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4661" marR="84661" marT="42330" marB="42330">
                        <a:blipFill rotWithShape="0">
                          <a:blip r:embed="rId2"/>
                          <a:stretch>
                            <a:fillRect l="-200806" t="-5263" r="-433871" b="-3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4661" marR="84661" marT="42330" marB="42330">
                        <a:blipFill rotWithShape="0">
                          <a:blip r:embed="rId2"/>
                          <a:stretch>
                            <a:fillRect l="-300806" t="-5263" r="-333871" b="-3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4661" marR="84661" marT="42330" marB="42330">
                        <a:blipFill rotWithShape="0">
                          <a:blip r:embed="rId2"/>
                          <a:stretch>
                            <a:fillRect l="-404065" t="-5263" r="-236585" b="-3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4661" marR="84661" marT="42330" marB="42330">
                        <a:blipFill rotWithShape="0">
                          <a:blip r:embed="rId2"/>
                          <a:stretch>
                            <a:fillRect l="-500000" t="-5263" r="-134677" b="-3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dirty="0" smtClean="0">
                              <a:solidFill>
                                <a:schemeClr val="tx1"/>
                              </a:solidFill>
                            </a:rPr>
                            <a:t>Conflicts</a:t>
                          </a:r>
                          <a:endParaRPr lang="en-US" sz="17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</a:tr>
                  <a:tr h="3437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4661" marR="84661" marT="42330" marB="42330">
                        <a:blipFill rotWithShape="0">
                          <a:blip r:embed="rId2"/>
                          <a:stretch>
                            <a:fillRect l="-806" t="-105263" r="-633871" b="-2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0.93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0.43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0.84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0.64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0.65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4661" marR="84661" marT="42330" marB="42330">
                        <a:blipFill rotWithShape="0">
                          <a:blip r:embed="rId2"/>
                          <a:stretch>
                            <a:fillRect l="-456442" t="-105263" r="-2454" b="-221053"/>
                          </a:stretch>
                        </a:blipFill>
                      </a:tcPr>
                    </a:tc>
                  </a:tr>
                  <a:tr h="3437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4661" marR="84661" marT="42330" marB="42330">
                        <a:blipFill rotWithShape="0">
                          <a:blip r:embed="rId2"/>
                          <a:stretch>
                            <a:fillRect l="-806" t="-208929" r="-633871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0.35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0.19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0.21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0.4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NA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</a:tr>
                  <a:tr h="3437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4661" marR="84661" marT="42330" marB="42330">
                        <a:blipFill rotWithShape="0">
                          <a:blip r:embed="rId2"/>
                          <a:stretch>
                            <a:fillRect l="-806" t="-303509" r="-633871" b="-228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0.86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0.57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0.78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0.79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0.68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4661" marR="84661" marT="42330" marB="42330">
                        <a:blipFill rotWithShape="0">
                          <a:blip r:embed="rId2"/>
                          <a:stretch>
                            <a:fillRect l="-456442" t="-303509" r="-2454" b="-2280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Oval 39"/>
              <p:cNvSpPr/>
              <p:nvPr/>
            </p:nvSpPr>
            <p:spPr>
              <a:xfrm>
                <a:off x="2201404" y="4067470"/>
                <a:ext cx="356615" cy="35661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0" name="Oval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404" y="4067470"/>
                <a:ext cx="356615" cy="356615"/>
              </a:xfrm>
              <a:prstGeom prst="ellipse">
                <a:avLst/>
              </a:prstGeom>
              <a:blipFill rotWithShape="0">
                <a:blip r:embed="rId3"/>
                <a:stretch>
                  <a:fillRect l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Oval 40"/>
              <p:cNvSpPr/>
              <p:nvPr/>
            </p:nvSpPr>
            <p:spPr>
              <a:xfrm>
                <a:off x="2201404" y="4923346"/>
                <a:ext cx="356615" cy="35661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1" name="Oval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404" y="4923346"/>
                <a:ext cx="356615" cy="356615"/>
              </a:xfrm>
              <a:prstGeom prst="ellipse">
                <a:avLst/>
              </a:prstGeom>
              <a:blipFill rotWithShape="0">
                <a:blip r:embed="rId4"/>
                <a:stretch>
                  <a:fillRect l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Oval 41"/>
              <p:cNvSpPr/>
              <p:nvPr/>
            </p:nvSpPr>
            <p:spPr>
              <a:xfrm>
                <a:off x="2201404" y="5707899"/>
                <a:ext cx="356615" cy="35661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2" name="Oval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404" y="5707899"/>
                <a:ext cx="356615" cy="356615"/>
              </a:xfrm>
              <a:prstGeom prst="ellipse">
                <a:avLst/>
              </a:prstGeom>
              <a:blipFill rotWithShape="0">
                <a:blip r:embed="rId5"/>
                <a:stretch>
                  <a:fillRect l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Oval 42"/>
              <p:cNvSpPr/>
              <p:nvPr/>
            </p:nvSpPr>
            <p:spPr>
              <a:xfrm>
                <a:off x="3770510" y="3639532"/>
                <a:ext cx="356615" cy="35661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3" name="Oval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510" y="3639532"/>
                <a:ext cx="356615" cy="356615"/>
              </a:xfrm>
              <a:prstGeom prst="ellipse">
                <a:avLst/>
              </a:prstGeom>
              <a:blipFill rotWithShape="0">
                <a:blip r:embed="rId6"/>
                <a:stretch>
                  <a:fillRect l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Oval 43"/>
              <p:cNvSpPr/>
              <p:nvPr/>
            </p:nvSpPr>
            <p:spPr>
              <a:xfrm>
                <a:off x="3770510" y="4264531"/>
                <a:ext cx="356615" cy="35661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4" name="Oval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510" y="4264531"/>
                <a:ext cx="356615" cy="356615"/>
              </a:xfrm>
              <a:prstGeom prst="ellipse">
                <a:avLst/>
              </a:prstGeom>
              <a:blipFill rotWithShape="0">
                <a:blip r:embed="rId7"/>
                <a:stretch>
                  <a:fillRect l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Oval 44"/>
              <p:cNvSpPr/>
              <p:nvPr/>
            </p:nvSpPr>
            <p:spPr>
              <a:xfrm>
                <a:off x="3770510" y="4923345"/>
                <a:ext cx="356615" cy="35661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5" name="Oval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510" y="4923345"/>
                <a:ext cx="356615" cy="356615"/>
              </a:xfrm>
              <a:prstGeom prst="ellipse">
                <a:avLst/>
              </a:prstGeom>
              <a:blipFill rotWithShape="0">
                <a:blip r:embed="rId8"/>
                <a:stretch>
                  <a:fillRect l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Oval 45"/>
              <p:cNvSpPr/>
              <p:nvPr/>
            </p:nvSpPr>
            <p:spPr>
              <a:xfrm>
                <a:off x="3770510" y="5529591"/>
                <a:ext cx="356615" cy="35661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6" name="Oval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510" y="5529591"/>
                <a:ext cx="356615" cy="356615"/>
              </a:xfrm>
              <a:prstGeom prst="ellipse">
                <a:avLst/>
              </a:prstGeom>
              <a:blipFill rotWithShape="0">
                <a:blip r:embed="rId9"/>
                <a:stretch>
                  <a:fillRect l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Oval 46"/>
              <p:cNvSpPr/>
              <p:nvPr/>
            </p:nvSpPr>
            <p:spPr>
              <a:xfrm>
                <a:off x="3770510" y="6135837"/>
                <a:ext cx="356615" cy="35661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7" name="Oval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510" y="6135837"/>
                <a:ext cx="356615" cy="356615"/>
              </a:xfrm>
              <a:prstGeom prst="ellipse">
                <a:avLst/>
              </a:prstGeom>
              <a:blipFill rotWithShape="0">
                <a:blip r:embed="rId10"/>
                <a:stretch>
                  <a:fillRect l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Connector 47"/>
          <p:cNvCxnSpPr>
            <a:stCxn id="40" idx="6"/>
            <a:endCxn id="43" idx="2"/>
          </p:cNvCxnSpPr>
          <p:nvPr/>
        </p:nvCxnSpPr>
        <p:spPr>
          <a:xfrm flipV="1">
            <a:off x="2558019" y="3817840"/>
            <a:ext cx="1212491" cy="42793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0" idx="6"/>
            <a:endCxn id="45" idx="2"/>
          </p:cNvCxnSpPr>
          <p:nvPr/>
        </p:nvCxnSpPr>
        <p:spPr>
          <a:xfrm>
            <a:off x="2558019" y="4245778"/>
            <a:ext cx="1212491" cy="8558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40" idx="6"/>
            <a:endCxn id="44" idx="2"/>
          </p:cNvCxnSpPr>
          <p:nvPr/>
        </p:nvCxnSpPr>
        <p:spPr>
          <a:xfrm>
            <a:off x="2558019" y="4245778"/>
            <a:ext cx="1212491" cy="19706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1" idx="6"/>
            <a:endCxn id="46" idx="2"/>
          </p:cNvCxnSpPr>
          <p:nvPr/>
        </p:nvCxnSpPr>
        <p:spPr>
          <a:xfrm>
            <a:off x="2558019" y="5101654"/>
            <a:ext cx="1212491" cy="60624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1" idx="6"/>
            <a:endCxn id="47" idx="2"/>
          </p:cNvCxnSpPr>
          <p:nvPr/>
        </p:nvCxnSpPr>
        <p:spPr>
          <a:xfrm>
            <a:off x="2558019" y="5101654"/>
            <a:ext cx="1212491" cy="121249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2" idx="6"/>
            <a:endCxn id="46" idx="2"/>
          </p:cNvCxnSpPr>
          <p:nvPr/>
        </p:nvCxnSpPr>
        <p:spPr>
          <a:xfrm flipV="1">
            <a:off x="2558019" y="5707899"/>
            <a:ext cx="1212491" cy="17830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42" idx="6"/>
            <a:endCxn id="47" idx="2"/>
          </p:cNvCxnSpPr>
          <p:nvPr/>
        </p:nvCxnSpPr>
        <p:spPr>
          <a:xfrm>
            <a:off x="2558019" y="5886207"/>
            <a:ext cx="1212491" cy="42793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/>
              <p:cNvSpPr txBox="1"/>
              <p:nvPr/>
            </p:nvSpPr>
            <p:spPr>
              <a:xfrm>
                <a:off x="5241294" y="4344308"/>
                <a:ext cx="29242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H = (</a:t>
                </a:r>
                <a:r>
                  <a:rPr lang="en-US" strike="sngStrike" dirty="0" smtClean="0"/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trike="sngStrik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trike="sngStrike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trike="sngStrike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trike="sngStrike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trike="sngStrik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trike="sngStrike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trike="sngStrike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trike="sngStrike" dirty="0" smtClean="0"/>
                  <a:t>}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1294" y="4344308"/>
                <a:ext cx="2924243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1879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Box 60"/>
              <p:cNvSpPr txBox="1"/>
              <p:nvPr/>
            </p:nvSpPr>
            <p:spPr>
              <a:xfrm>
                <a:off x="5109837" y="5279960"/>
                <a:ext cx="18733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𝑀𝑎𝑥𝑆𝑢𝑚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=4.28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9837" y="5279960"/>
                <a:ext cx="1873398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/>
              <p:cNvSpPr txBox="1"/>
              <p:nvPr/>
            </p:nvSpPr>
            <p:spPr>
              <a:xfrm>
                <a:off x="6271996" y="882901"/>
                <a:ext cx="2507225" cy="1030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Approximation ratio: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</a:rPr>
                                <m:t>𝐦𝐚𝐱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1996" y="882901"/>
                <a:ext cx="2507225" cy="1030218"/>
              </a:xfrm>
              <a:prstGeom prst="rect">
                <a:avLst/>
              </a:prstGeom>
              <a:blipFill rotWithShape="0">
                <a:blip r:embed="rId13"/>
                <a:stretch>
                  <a:fillRect l="-2676" t="-3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341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Algorithms: (3)Prune-GEACC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An exact algorithm for small dataset</a:t>
                </a:r>
              </a:p>
              <a:p>
                <a:endParaRPr lang="en-US" sz="2000" dirty="0" smtClean="0"/>
              </a:p>
              <a:p>
                <a:r>
                  <a:rPr lang="en-US" sz="2000" dirty="0" smtClean="0"/>
                  <a:t>Search </a:t>
                </a:r>
                <a:r>
                  <a:rPr lang="en-US" sz="2000" dirty="0"/>
                  <a:t>the space in increasing order 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𝑠𝑖𝑚</m:t>
                    </m:r>
                    <m:r>
                      <a:rPr lang="en-US" sz="20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𝒍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𝒍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𝑢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/>
                  <a:t> values and calculate an upper bound to do the pruning</a:t>
                </a:r>
                <a:endParaRPr lang="en-US" sz="20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314" t="-800" r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038A-4B46-4807-9E47-FF59B1BCC81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2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Two baselines</a:t>
                </a:r>
              </a:p>
              <a:p>
                <a:pPr lvl="1"/>
                <a:r>
                  <a:rPr lang="en-US" dirty="0" smtClean="0"/>
                  <a:t>Random-V: iterate over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 smtClean="0"/>
                  <a:t>, during which add each pair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dirty="0" smtClean="0"/>
                  <a:t> if it satisfies all the constraints</a:t>
                </a:r>
              </a:p>
              <a:p>
                <a:pPr lvl="1"/>
                <a:r>
                  <a:rPr lang="en-US" dirty="0" smtClean="0"/>
                  <a:t>Random-U: </a:t>
                </a:r>
                <a:r>
                  <a:rPr lang="en-US" dirty="0"/>
                  <a:t>iterate over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, during which add each pair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dirty="0" smtClean="0"/>
                  <a:t> if it satisfies all the constraints</a:t>
                </a:r>
              </a:p>
              <a:p>
                <a:endParaRPr lang="en-US" dirty="0"/>
              </a:p>
              <a:p>
                <a:r>
                  <a:rPr lang="en-US" dirty="0" smtClean="0"/>
                  <a:t>Test on both synthetic data and real Meetup data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314" t="-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038A-4B46-4807-9E47-FF59B1BCC81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6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Experiments: Vary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804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038A-4B46-4807-9E47-FF59B1BCC812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Default: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=1000</m:t>
                    </m:r>
                  </m:oMath>
                </a14:m>
                <a:r>
                  <a:rPr lang="en-US" dirty="0" smtClean="0"/>
                  <a:t>, 25% events are conflicting</a:t>
                </a:r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314" t="-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30015"/>
            <a:ext cx="3176999" cy="25167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354" y="2430015"/>
            <a:ext cx="3160646" cy="25514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6999" y="2379829"/>
            <a:ext cx="3028212" cy="259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61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1. Introduction</a:t>
            </a:r>
          </a:p>
          <a:p>
            <a:endParaRPr lang="en-US" sz="2400" dirty="0" smtClean="0"/>
          </a:p>
          <a:p>
            <a:r>
              <a:rPr lang="en-US" sz="2400" dirty="0" smtClean="0"/>
              <a:t>2. Problem Definition</a:t>
            </a:r>
          </a:p>
          <a:p>
            <a:endParaRPr lang="en-US" sz="2400" dirty="0"/>
          </a:p>
          <a:p>
            <a:r>
              <a:rPr lang="en-US" sz="2400" dirty="0" smtClean="0"/>
              <a:t>3. Algorithms</a:t>
            </a:r>
          </a:p>
          <a:p>
            <a:endParaRPr lang="en-US" sz="2400" dirty="0"/>
          </a:p>
          <a:p>
            <a:r>
              <a:rPr lang="en-US" sz="2400" dirty="0" smtClean="0"/>
              <a:t>4. </a:t>
            </a:r>
            <a:r>
              <a:rPr lang="en-US" sz="2400" dirty="0" smtClean="0"/>
              <a:t>Experiments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5. Conclusion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038A-4B46-4807-9E47-FF59B1BCC8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1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Experiments: Vary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/(|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−1)/2)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804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038A-4B46-4807-9E47-FF59B1BCC812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Default: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=100,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=1000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314" t="-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304" y="2389240"/>
            <a:ext cx="2904287" cy="24118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0434" y="2341758"/>
            <a:ext cx="2768261" cy="24593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8695" y="2389240"/>
            <a:ext cx="2958015" cy="250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58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Experiments: Real Data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038A-4B46-4807-9E47-FF59B1BCC812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Auckland: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=37,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=569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314" t="-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40077"/>
            <a:ext cx="3067664" cy="25563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7664" y="2340077"/>
            <a:ext cx="3000104" cy="25459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7768" y="2421529"/>
            <a:ext cx="2941074" cy="242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21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Experiments: Scalability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038A-4B46-4807-9E47-FF59B1BCC812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04" y="1799303"/>
            <a:ext cx="4008835" cy="31831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0889" y="1770347"/>
            <a:ext cx="4042506" cy="324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65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Experiments: Pruning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038A-4B46-4807-9E47-FF59B1BCC812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=5,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=15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" y="2251588"/>
            <a:ext cx="3890132" cy="32249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4204" y="2172928"/>
            <a:ext cx="3934613" cy="330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53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dentify a novel event-participant arrangement problem (GEACC), which is NP-hard</a:t>
            </a:r>
          </a:p>
          <a:p>
            <a:endParaRPr lang="en-US" dirty="0"/>
          </a:p>
          <a:p>
            <a:r>
              <a:rPr lang="en-US" dirty="0"/>
              <a:t>D</a:t>
            </a:r>
            <a:r>
              <a:rPr lang="en-US" dirty="0" smtClean="0"/>
              <a:t>esign two approximate solutions and an exact solution</a:t>
            </a:r>
          </a:p>
          <a:p>
            <a:endParaRPr lang="en-US" dirty="0"/>
          </a:p>
          <a:p>
            <a:r>
              <a:rPr lang="en-US" dirty="0" smtClean="0"/>
              <a:t>Extensive experiments on both real and synthetic datasets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038A-4B46-4807-9E47-FF59B1BCC81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79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038A-4B46-4807-9E47-FF59B1BCC812}" type="slidenum">
              <a:rPr lang="en-US" smtClean="0"/>
              <a:t>25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59276" y="2821858"/>
            <a:ext cx="3883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Thank you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0104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r>
              <a:rPr lang="en-US" dirty="0" smtClean="0"/>
              <a:t>: Event-Based Social Network (EBSN)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49" y="1417638"/>
            <a:ext cx="6590644" cy="48879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35698" y="6305550"/>
            <a:ext cx="2729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snapshot of Meetup.com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609975" y="2295525"/>
            <a:ext cx="2209800" cy="13525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982" y="1514475"/>
            <a:ext cx="5667375" cy="45053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038A-4B46-4807-9E47-FF59B1BCC8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5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21" y="181625"/>
            <a:ext cx="4908396" cy="529590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5035208" y="181625"/>
            <a:ext cx="3754592" cy="2901687"/>
            <a:chOff x="5065558" y="185737"/>
            <a:chExt cx="3754592" cy="290168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94146" y="185737"/>
              <a:ext cx="3726004" cy="40976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94146" y="1381658"/>
              <a:ext cx="3678357" cy="170576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65558" y="485892"/>
              <a:ext cx="3706945" cy="895766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7911" y="3087424"/>
            <a:ext cx="3667125" cy="3667125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796652" y="1828578"/>
            <a:ext cx="1847850" cy="542925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476875" y="3678814"/>
            <a:ext cx="1800225" cy="4788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667375" y="817315"/>
            <a:ext cx="1800225" cy="4788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82358" y="1377546"/>
            <a:ext cx="1800225" cy="4788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82358" y="5083797"/>
            <a:ext cx="2074963" cy="498739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038A-4B46-4807-9E47-FF59B1BCC8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191343" y="87131"/>
            <a:ext cx="4156443" cy="6667295"/>
            <a:chOff x="173958" y="-8562"/>
            <a:chExt cx="4156443" cy="6667295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3959" y="-8562"/>
              <a:ext cx="4156442" cy="5641986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958" y="5497109"/>
              <a:ext cx="4025902" cy="1161624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086" y="813578"/>
            <a:ext cx="731520" cy="7315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684" y="3173374"/>
            <a:ext cx="731520" cy="7315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086" y="5346401"/>
            <a:ext cx="731520" cy="7315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684" y="4259887"/>
            <a:ext cx="731520" cy="7315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684" y="2013911"/>
            <a:ext cx="731520" cy="7315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60654" y="973564"/>
            <a:ext cx="14705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Tabletop Game</a:t>
            </a:r>
          </a:p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Word Game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60654" y="2024011"/>
            <a:ext cx="14705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B0F0"/>
                </a:solidFill>
              </a:rPr>
              <a:t>Sports</a:t>
            </a:r>
          </a:p>
          <a:p>
            <a:pPr algn="ctr"/>
            <a:r>
              <a:rPr lang="en-US" sz="1600" b="1" dirty="0" smtClean="0">
                <a:solidFill>
                  <a:srgbClr val="00B0F0"/>
                </a:solidFill>
              </a:rPr>
              <a:t>Gathering</a:t>
            </a:r>
          </a:p>
          <a:p>
            <a:pPr algn="ctr"/>
            <a:r>
              <a:rPr lang="en-US" sz="1600" b="1" dirty="0" smtClean="0">
                <a:solidFill>
                  <a:srgbClr val="00B0F0"/>
                </a:solidFill>
              </a:rPr>
              <a:t>Tabletop Game</a:t>
            </a:r>
            <a:endParaRPr lang="en-US" sz="1600" b="1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67802" y="3382163"/>
            <a:ext cx="14705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92D050"/>
                </a:solidFill>
              </a:rPr>
              <a:t>Gathering</a:t>
            </a:r>
          </a:p>
          <a:p>
            <a:pPr algn="ctr"/>
            <a:r>
              <a:rPr lang="en-US" sz="1600" b="1" dirty="0" smtClean="0">
                <a:solidFill>
                  <a:srgbClr val="92D050"/>
                </a:solidFill>
              </a:rPr>
              <a:t>Tabletop Game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01461" y="4396558"/>
            <a:ext cx="1203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7030A0"/>
                </a:solidFill>
              </a:rPr>
              <a:t>Word Game</a:t>
            </a:r>
          </a:p>
          <a:p>
            <a:pPr algn="ctr"/>
            <a:r>
              <a:rPr lang="en-US" sz="1600" b="1" dirty="0" smtClean="0">
                <a:solidFill>
                  <a:srgbClr val="7030A0"/>
                </a:solidFill>
              </a:rPr>
              <a:t>Business</a:t>
            </a:r>
            <a:endParaRPr lang="en-US" sz="1600" b="1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94312" y="5346401"/>
            <a:ext cx="12032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Gathering</a:t>
            </a:r>
          </a:p>
          <a:p>
            <a:pPr algn="ctr"/>
            <a:r>
              <a:rPr lang="en-US" sz="1600" b="1" dirty="0" smtClean="0"/>
              <a:t>Volleyball</a:t>
            </a:r>
          </a:p>
          <a:p>
            <a:pPr algn="ctr"/>
            <a:r>
              <a:rPr lang="en-US" sz="1600" b="1" dirty="0" smtClean="0"/>
              <a:t>Word Game</a:t>
            </a:r>
            <a:endParaRPr lang="en-US" sz="1600" b="1" dirty="0"/>
          </a:p>
        </p:txBody>
      </p:sp>
      <p:cxnSp>
        <p:nvCxnSpPr>
          <p:cNvPr id="17" name="Curved Connector 16"/>
          <p:cNvCxnSpPr>
            <a:stCxn id="6" idx="1"/>
            <a:endCxn id="49" idx="3"/>
          </p:cNvCxnSpPr>
          <p:nvPr/>
        </p:nvCxnSpPr>
        <p:spPr>
          <a:xfrm rot="10800000" flipV="1">
            <a:off x="4347786" y="1179338"/>
            <a:ext cx="2642300" cy="1728786"/>
          </a:xfrm>
          <a:prstGeom prst="curvedConnector3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urved Connector 42"/>
          <p:cNvCxnSpPr>
            <a:stCxn id="6" idx="1"/>
          </p:cNvCxnSpPr>
          <p:nvPr/>
        </p:nvCxnSpPr>
        <p:spPr>
          <a:xfrm rot="10800000" flipV="1">
            <a:off x="4217246" y="1179338"/>
            <a:ext cx="2772841" cy="651692"/>
          </a:xfrm>
          <a:prstGeom prst="curvedConnector3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urved Connector 59"/>
          <p:cNvCxnSpPr>
            <a:stCxn id="10" idx="1"/>
          </p:cNvCxnSpPr>
          <p:nvPr/>
        </p:nvCxnSpPr>
        <p:spPr>
          <a:xfrm rot="10800000">
            <a:off x="4347786" y="747471"/>
            <a:ext cx="2614899" cy="1632201"/>
          </a:xfrm>
          <a:prstGeom prst="curvedConnector3">
            <a:avLst/>
          </a:prstGeom>
          <a:ln w="38100">
            <a:solidFill>
              <a:srgbClr val="00B0F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urved Connector 62"/>
          <p:cNvCxnSpPr>
            <a:stCxn id="10" idx="1"/>
          </p:cNvCxnSpPr>
          <p:nvPr/>
        </p:nvCxnSpPr>
        <p:spPr>
          <a:xfrm rot="10800000" flipV="1">
            <a:off x="4217246" y="2379671"/>
            <a:ext cx="2745439" cy="2713324"/>
          </a:xfrm>
          <a:prstGeom prst="curvedConnector3">
            <a:avLst/>
          </a:prstGeom>
          <a:ln w="38100">
            <a:solidFill>
              <a:srgbClr val="00B0F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urved Connector 65"/>
          <p:cNvCxnSpPr>
            <a:stCxn id="10" idx="1"/>
          </p:cNvCxnSpPr>
          <p:nvPr/>
        </p:nvCxnSpPr>
        <p:spPr>
          <a:xfrm rot="10800000" flipV="1">
            <a:off x="4361488" y="2379670"/>
            <a:ext cx="2601197" cy="658709"/>
          </a:xfrm>
          <a:prstGeom prst="curvedConnector3">
            <a:avLst/>
          </a:prstGeom>
          <a:ln w="38100">
            <a:solidFill>
              <a:srgbClr val="00B0F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038A-4B46-4807-9E47-FF59B1BCC8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38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550" dirty="0" smtClean="0"/>
              <a:t>Can we find an arrangement among the events and users to satisfy most parties’ interests?</a:t>
            </a:r>
          </a:p>
          <a:p>
            <a:pPr lvl="1"/>
            <a:endParaRPr lang="en-US" sz="2400" dirty="0"/>
          </a:p>
          <a:p>
            <a:r>
              <a:rPr lang="en-US" sz="2550" dirty="0" smtClean="0"/>
              <a:t>Can we satisfy the following real-world constraints?</a:t>
            </a:r>
          </a:p>
          <a:p>
            <a:pPr lvl="1"/>
            <a:r>
              <a:rPr lang="en-US" sz="2100" dirty="0" smtClean="0"/>
              <a:t>Capacity of events and users</a:t>
            </a:r>
          </a:p>
          <a:p>
            <a:pPr lvl="1"/>
            <a:r>
              <a:rPr lang="en-US" sz="2100" dirty="0" smtClean="0"/>
              <a:t>Conflicts of events</a:t>
            </a:r>
          </a:p>
          <a:p>
            <a:pPr lvl="2"/>
            <a:endParaRPr lang="en-US" sz="1800" dirty="0"/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038A-4B46-4807-9E47-FF59B1BCC8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1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Definition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914400" y="1447799"/>
                <a:ext cx="7772400" cy="513981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Global Event-participant Arrangement with Conflict and Capacity (GEACC)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Given</a:t>
                </a:r>
              </a:p>
              <a:p>
                <a:pPr lvl="1"/>
                <a:r>
                  <a:rPr lang="en-US" dirty="0" smtClean="0"/>
                  <a:t>A set of events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 smtClean="0"/>
                  <a:t> with maximum attendee capacity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 smtClean="0"/>
                  <a:t> and hidden attribute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A set of users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 smtClean="0"/>
                  <a:t> with capacity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/>
                  <a:t> and hidden attribute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A set of conflicting event pairs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𝐶𝐹</m:t>
                    </m:r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𝐶𝐹</m:t>
                    </m:r>
                  </m:oMath>
                </a14:m>
                <a:r>
                  <a:rPr lang="en-US" dirty="0" smtClean="0"/>
                  <a:t>: a user can attend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at most one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A similarity function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Find an arrangement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)among events and users</a:t>
                </a:r>
              </a:p>
              <a:p>
                <a:pPr lvl="1"/>
                <a:r>
                  <a:rPr lang="en-US" dirty="0" smtClean="0"/>
                  <a:t>Maximize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𝑀𝑎𝑥𝑆𝑢𝑚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𝑠𝑖𝑚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𝒍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𝒍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Capacities of events and users are not exceeded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 </m:t>
                    </m:r>
                  </m:oMath>
                </a14:m>
                <a:r>
                  <a:rPr lang="en-US" b="0" dirty="0" smtClean="0"/>
                  <a:t>assigned pair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𝑠𝑖𝑚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𝒍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𝒍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No conflicting events are assigned to the same user</a:t>
                </a:r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NP-hard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914400" y="1447799"/>
                <a:ext cx="7772400" cy="5139813"/>
              </a:xfrm>
              <a:blipFill rotWithShape="0">
                <a:blip r:embed="rId2"/>
                <a:stretch>
                  <a:fillRect l="-157" t="-1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038A-4B46-4807-9E47-FF59B1BCC81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68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Algorithms: (1)</a:t>
            </a:r>
            <a:r>
              <a:rPr lang="en-US" dirty="0" err="1" smtClean="0"/>
              <a:t>MinCostFlow</a:t>
            </a:r>
            <a:r>
              <a:rPr lang="en-US" dirty="0" smtClean="0"/>
              <a:t>-GEACC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Basic idea</a:t>
            </a:r>
          </a:p>
          <a:p>
            <a:pPr lvl="1"/>
            <a:r>
              <a:rPr lang="en-US" dirty="0" smtClean="0"/>
              <a:t>1. Construct a flow network</a:t>
            </a:r>
          </a:p>
          <a:p>
            <a:pPr lvl="1"/>
            <a:r>
              <a:rPr lang="en-US" dirty="0" smtClean="0"/>
              <a:t>2. Min-cost flow </a:t>
            </a:r>
            <a:r>
              <a:rPr lang="en-US" dirty="0" smtClean="0">
                <a:sym typeface="Wingdings" panose="05000000000000000000" pitchFamily="2" charset="2"/>
              </a:rPr>
              <a:t>a temporary arrangement</a:t>
            </a:r>
          </a:p>
          <a:p>
            <a:pPr lvl="1"/>
            <a:r>
              <a:rPr lang="en-US" dirty="0" smtClean="0"/>
              <a:t>3. Resolve conflicts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038A-4B46-4807-9E47-FF59B1BCC8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2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Algorithms: (1)</a:t>
            </a:r>
            <a:r>
              <a:rPr lang="en-US" dirty="0" err="1" smtClean="0"/>
              <a:t>MinCostFlow</a:t>
            </a:r>
            <a:r>
              <a:rPr lang="en-US" dirty="0" smtClean="0"/>
              <a:t>-GEACC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Basic idea</a:t>
            </a:r>
          </a:p>
          <a:p>
            <a:pPr lvl="1"/>
            <a:r>
              <a:rPr lang="en-US" dirty="0" smtClean="0"/>
              <a:t>1. Construct a flow network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Oval 5"/>
              <p:cNvSpPr/>
              <p:nvPr/>
            </p:nvSpPr>
            <p:spPr>
              <a:xfrm>
                <a:off x="3206694" y="4403139"/>
                <a:ext cx="331393" cy="2923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6694" y="4403139"/>
                <a:ext cx="331393" cy="292328"/>
              </a:xfrm>
              <a:prstGeom prst="ellipse">
                <a:avLst/>
              </a:prstGeom>
              <a:blipFill rotWithShape="0">
                <a:blip r:embed="rId3"/>
                <a:stretch>
                  <a:fillRect l="-7143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Oval 6"/>
              <p:cNvSpPr/>
              <p:nvPr/>
            </p:nvSpPr>
            <p:spPr>
              <a:xfrm>
                <a:off x="3206694" y="5104726"/>
                <a:ext cx="331393" cy="2923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6694" y="5104726"/>
                <a:ext cx="331393" cy="292328"/>
              </a:xfrm>
              <a:prstGeom prst="ellipse">
                <a:avLst/>
              </a:prstGeom>
              <a:blipFill rotWithShape="0">
                <a:blip r:embed="rId4"/>
                <a:stretch>
                  <a:fillRect l="-892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Oval 7"/>
              <p:cNvSpPr/>
              <p:nvPr/>
            </p:nvSpPr>
            <p:spPr>
              <a:xfrm>
                <a:off x="3206694" y="5747846"/>
                <a:ext cx="331393" cy="2923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6694" y="5747846"/>
                <a:ext cx="331393" cy="292328"/>
              </a:xfrm>
              <a:prstGeom prst="ellipse">
                <a:avLst/>
              </a:prstGeom>
              <a:blipFill rotWithShape="0">
                <a:blip r:embed="rId5"/>
                <a:stretch>
                  <a:fillRect l="-892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Oval 8"/>
              <p:cNvSpPr/>
              <p:nvPr/>
            </p:nvSpPr>
            <p:spPr>
              <a:xfrm>
                <a:off x="2146237" y="5104726"/>
                <a:ext cx="331393" cy="2923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237" y="5104726"/>
                <a:ext cx="331393" cy="292328"/>
              </a:xfrm>
              <a:prstGeom prst="ellipse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Oval 9"/>
              <p:cNvSpPr/>
              <p:nvPr/>
            </p:nvSpPr>
            <p:spPr>
              <a:xfrm>
                <a:off x="4664823" y="4052346"/>
                <a:ext cx="331393" cy="2923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823" y="4052346"/>
                <a:ext cx="331393" cy="292328"/>
              </a:xfrm>
              <a:prstGeom prst="ellipse">
                <a:avLst/>
              </a:prstGeom>
              <a:blipFill rotWithShape="0">
                <a:blip r:embed="rId7"/>
                <a:stretch>
                  <a:fillRect l="-877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Oval 10"/>
              <p:cNvSpPr/>
              <p:nvPr/>
            </p:nvSpPr>
            <p:spPr>
              <a:xfrm>
                <a:off x="4664823" y="4564676"/>
                <a:ext cx="331393" cy="2923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823" y="4564676"/>
                <a:ext cx="331393" cy="292328"/>
              </a:xfrm>
              <a:prstGeom prst="ellipse">
                <a:avLst/>
              </a:prstGeom>
              <a:blipFill rotWithShape="0">
                <a:blip r:embed="rId8"/>
                <a:stretch>
                  <a:fillRect l="-877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Oval 11"/>
              <p:cNvSpPr/>
              <p:nvPr/>
            </p:nvSpPr>
            <p:spPr>
              <a:xfrm>
                <a:off x="4664823" y="5104725"/>
                <a:ext cx="331393" cy="2923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823" y="5104725"/>
                <a:ext cx="331393" cy="292328"/>
              </a:xfrm>
              <a:prstGeom prst="ellipse">
                <a:avLst/>
              </a:prstGeom>
              <a:blipFill rotWithShape="0">
                <a:blip r:embed="rId9"/>
                <a:stretch>
                  <a:fillRect l="-877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Oval 12"/>
              <p:cNvSpPr/>
              <p:nvPr/>
            </p:nvSpPr>
            <p:spPr>
              <a:xfrm>
                <a:off x="4664823" y="5601682"/>
                <a:ext cx="331393" cy="2923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823" y="5601682"/>
                <a:ext cx="331393" cy="292328"/>
              </a:xfrm>
              <a:prstGeom prst="ellipse">
                <a:avLst/>
              </a:prstGeom>
              <a:blipFill rotWithShape="0">
                <a:blip r:embed="rId10"/>
                <a:stretch>
                  <a:fillRect l="-877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Oval 13"/>
              <p:cNvSpPr/>
              <p:nvPr/>
            </p:nvSpPr>
            <p:spPr>
              <a:xfrm>
                <a:off x="4664823" y="6098639"/>
                <a:ext cx="331393" cy="2923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Oval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823" y="6098639"/>
                <a:ext cx="331393" cy="292328"/>
              </a:xfrm>
              <a:prstGeom prst="ellipse">
                <a:avLst/>
              </a:prstGeom>
              <a:blipFill rotWithShape="0">
                <a:blip r:embed="rId11"/>
                <a:stretch>
                  <a:fillRect l="-8772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Oval 14"/>
              <p:cNvSpPr/>
              <p:nvPr/>
            </p:nvSpPr>
            <p:spPr>
              <a:xfrm>
                <a:off x="5725280" y="5104724"/>
                <a:ext cx="331393" cy="2923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Oval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5280" y="5104724"/>
                <a:ext cx="331393" cy="292328"/>
              </a:xfrm>
              <a:prstGeom prst="ellipse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>
            <a:stCxn id="9" idx="6"/>
            <a:endCxn id="6" idx="2"/>
          </p:cNvCxnSpPr>
          <p:nvPr/>
        </p:nvCxnSpPr>
        <p:spPr>
          <a:xfrm flipV="1">
            <a:off x="2477630" y="4549304"/>
            <a:ext cx="729064" cy="70158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9" idx="6"/>
            <a:endCxn id="7" idx="2"/>
          </p:cNvCxnSpPr>
          <p:nvPr/>
        </p:nvCxnSpPr>
        <p:spPr>
          <a:xfrm>
            <a:off x="2477630" y="5250890"/>
            <a:ext cx="72906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6"/>
            <a:endCxn id="8" idx="2"/>
          </p:cNvCxnSpPr>
          <p:nvPr/>
        </p:nvCxnSpPr>
        <p:spPr>
          <a:xfrm>
            <a:off x="2477630" y="5250890"/>
            <a:ext cx="729064" cy="64312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6" idx="6"/>
            <a:endCxn id="10" idx="2"/>
          </p:cNvCxnSpPr>
          <p:nvPr/>
        </p:nvCxnSpPr>
        <p:spPr>
          <a:xfrm flipV="1">
            <a:off x="3538087" y="4198510"/>
            <a:ext cx="1126736" cy="35079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6" idx="6"/>
            <a:endCxn id="11" idx="2"/>
          </p:cNvCxnSpPr>
          <p:nvPr/>
        </p:nvCxnSpPr>
        <p:spPr>
          <a:xfrm>
            <a:off x="3538087" y="4549304"/>
            <a:ext cx="1126736" cy="16153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7" idx="6"/>
            <a:endCxn id="12" idx="2"/>
          </p:cNvCxnSpPr>
          <p:nvPr/>
        </p:nvCxnSpPr>
        <p:spPr>
          <a:xfrm flipV="1">
            <a:off x="3538087" y="5250889"/>
            <a:ext cx="1126736" cy="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8" idx="6"/>
            <a:endCxn id="14" idx="2"/>
          </p:cNvCxnSpPr>
          <p:nvPr/>
        </p:nvCxnSpPr>
        <p:spPr>
          <a:xfrm>
            <a:off x="3538087" y="5894011"/>
            <a:ext cx="1126736" cy="35079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6" idx="6"/>
            <a:endCxn id="12" idx="2"/>
          </p:cNvCxnSpPr>
          <p:nvPr/>
        </p:nvCxnSpPr>
        <p:spPr>
          <a:xfrm>
            <a:off x="3538087" y="4549304"/>
            <a:ext cx="1126736" cy="70158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13" idx="2"/>
          </p:cNvCxnSpPr>
          <p:nvPr/>
        </p:nvCxnSpPr>
        <p:spPr>
          <a:xfrm>
            <a:off x="3538087" y="4564676"/>
            <a:ext cx="1126736" cy="118317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6" idx="6"/>
            <a:endCxn id="14" idx="2"/>
          </p:cNvCxnSpPr>
          <p:nvPr/>
        </p:nvCxnSpPr>
        <p:spPr>
          <a:xfrm>
            <a:off x="3538087" y="4549304"/>
            <a:ext cx="1126736" cy="16955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7" idx="6"/>
            <a:endCxn id="10" idx="2"/>
          </p:cNvCxnSpPr>
          <p:nvPr/>
        </p:nvCxnSpPr>
        <p:spPr>
          <a:xfrm flipV="1">
            <a:off x="3538087" y="4198510"/>
            <a:ext cx="1126736" cy="105237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7" idx="6"/>
            <a:endCxn id="11" idx="2"/>
          </p:cNvCxnSpPr>
          <p:nvPr/>
        </p:nvCxnSpPr>
        <p:spPr>
          <a:xfrm flipV="1">
            <a:off x="3538087" y="4710840"/>
            <a:ext cx="1126736" cy="5400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7" idx="6"/>
            <a:endCxn id="13" idx="2"/>
          </p:cNvCxnSpPr>
          <p:nvPr/>
        </p:nvCxnSpPr>
        <p:spPr>
          <a:xfrm>
            <a:off x="3538087" y="5250890"/>
            <a:ext cx="1126736" cy="49695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7" idx="6"/>
            <a:endCxn id="14" idx="2"/>
          </p:cNvCxnSpPr>
          <p:nvPr/>
        </p:nvCxnSpPr>
        <p:spPr>
          <a:xfrm>
            <a:off x="3538087" y="5250890"/>
            <a:ext cx="1126736" cy="99391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8" idx="6"/>
            <a:endCxn id="10" idx="2"/>
          </p:cNvCxnSpPr>
          <p:nvPr/>
        </p:nvCxnSpPr>
        <p:spPr>
          <a:xfrm flipV="1">
            <a:off x="3538087" y="4198510"/>
            <a:ext cx="1126736" cy="16955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8" idx="6"/>
            <a:endCxn id="11" idx="2"/>
          </p:cNvCxnSpPr>
          <p:nvPr/>
        </p:nvCxnSpPr>
        <p:spPr>
          <a:xfrm flipV="1">
            <a:off x="3538087" y="4710840"/>
            <a:ext cx="1126736" cy="118317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8" idx="6"/>
            <a:endCxn id="12" idx="2"/>
          </p:cNvCxnSpPr>
          <p:nvPr/>
        </p:nvCxnSpPr>
        <p:spPr>
          <a:xfrm flipV="1">
            <a:off x="3538087" y="5250889"/>
            <a:ext cx="1126736" cy="64312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8" idx="6"/>
            <a:endCxn id="13" idx="2"/>
          </p:cNvCxnSpPr>
          <p:nvPr/>
        </p:nvCxnSpPr>
        <p:spPr>
          <a:xfrm flipV="1">
            <a:off x="3538087" y="5747846"/>
            <a:ext cx="1126736" cy="14616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0" idx="6"/>
            <a:endCxn id="15" idx="2"/>
          </p:cNvCxnSpPr>
          <p:nvPr/>
        </p:nvCxnSpPr>
        <p:spPr>
          <a:xfrm>
            <a:off x="4996216" y="4198510"/>
            <a:ext cx="729064" cy="105237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1" idx="6"/>
            <a:endCxn id="15" idx="2"/>
          </p:cNvCxnSpPr>
          <p:nvPr/>
        </p:nvCxnSpPr>
        <p:spPr>
          <a:xfrm>
            <a:off x="4996216" y="4710840"/>
            <a:ext cx="729064" cy="54004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2" idx="6"/>
            <a:endCxn id="15" idx="2"/>
          </p:cNvCxnSpPr>
          <p:nvPr/>
        </p:nvCxnSpPr>
        <p:spPr>
          <a:xfrm flipV="1">
            <a:off x="4996216" y="5250888"/>
            <a:ext cx="729064" cy="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3" idx="6"/>
            <a:endCxn id="15" idx="2"/>
          </p:cNvCxnSpPr>
          <p:nvPr/>
        </p:nvCxnSpPr>
        <p:spPr>
          <a:xfrm flipV="1">
            <a:off x="4996216" y="5250888"/>
            <a:ext cx="729064" cy="49695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4" idx="6"/>
            <a:endCxn id="15" idx="2"/>
          </p:cNvCxnSpPr>
          <p:nvPr/>
        </p:nvCxnSpPr>
        <p:spPr>
          <a:xfrm flipV="1">
            <a:off x="4996216" y="5250888"/>
            <a:ext cx="729064" cy="99391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300416" y="4965739"/>
            <a:ext cx="171666" cy="302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248603" y="4253766"/>
            <a:ext cx="803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cost=0</a:t>
            </a:r>
          </a:p>
          <a:p>
            <a:r>
              <a:rPr lang="en-US" dirty="0"/>
              <a:t>c</a:t>
            </a:r>
            <a:r>
              <a:rPr lang="en-US" dirty="0" smtClean="0"/>
              <a:t>ap</a:t>
            </a:r>
            <a:r>
              <a:rPr lang="en-US" dirty="0" smtClean="0"/>
              <a:t>.=5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538087" y="3804625"/>
            <a:ext cx="1013543" cy="5298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cost=0.07</a:t>
            </a:r>
          </a:p>
          <a:p>
            <a:r>
              <a:rPr lang="en-US" dirty="0"/>
              <a:t>c</a:t>
            </a:r>
            <a:r>
              <a:rPr lang="en-US" dirty="0" smtClean="0"/>
              <a:t>ap.=1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5283096" y="5714987"/>
            <a:ext cx="746304" cy="5298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cost=0</a:t>
            </a:r>
          </a:p>
          <a:p>
            <a:r>
              <a:rPr lang="en-US" dirty="0" smtClean="0"/>
              <a:t>cap.=3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2146237" y="5510358"/>
            <a:ext cx="803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cost=0</a:t>
            </a:r>
          </a:p>
          <a:p>
            <a:r>
              <a:rPr lang="en-US" dirty="0"/>
              <a:t>c</a:t>
            </a:r>
            <a:r>
              <a:rPr lang="en-US" dirty="0" smtClean="0"/>
              <a:t>ap</a:t>
            </a:r>
            <a:r>
              <a:rPr lang="en-US" dirty="0" smtClean="0"/>
              <a:t>.=2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4" name="Table 4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5275699"/>
                  </p:ext>
                </p:extLst>
              </p:nvPr>
            </p:nvGraphicFramePr>
            <p:xfrm>
              <a:off x="1582994" y="2184318"/>
              <a:ext cx="5515896" cy="137496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754274"/>
                    <a:gridCol w="754274"/>
                    <a:gridCol w="754274"/>
                    <a:gridCol w="754274"/>
                    <a:gridCol w="754274"/>
                    <a:gridCol w="754274"/>
                    <a:gridCol w="990252"/>
                  </a:tblGrid>
                  <a:tr h="338643"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b="0" smtClean="0">
                                        <a:solidFill>
                                          <a:schemeClr val="tx1"/>
                                        </a:solidFill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700" b="0" i="1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u</m:t>
                                    </m:r>
                                  </m:e>
                                  <m:sub>
                                    <m:r>
                                      <a:rPr lang="en-US" sz="1700" b="0" i="1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700" b="0" smtClean="0">
                                    <a:solidFill>
                                      <a:schemeClr val="tx1"/>
                                    </a:solidFill>
                                  </a:rPr>
                                  <m:t>(</m:t>
                                </m:r>
                                <m:r>
                                  <a:rPr lang="en-US" sz="1700" b="0" i="1" smtClean="0">
                                    <a:solidFill>
                                      <a:schemeClr val="tx1"/>
                                    </a:solidFill>
                                  </a:rPr>
                                  <m:t>3</m:t>
                                </m:r>
                                <m:r>
                                  <a:rPr lang="en-US" sz="1700" b="0" smtClean="0">
                                    <a:solidFill>
                                      <a:schemeClr val="tx1"/>
                                    </a:solidFill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7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b="0" smtClean="0">
                                        <a:solidFill>
                                          <a:schemeClr val="tx1"/>
                                        </a:solidFill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700" b="0" i="1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u</m:t>
                                    </m:r>
                                  </m:e>
                                  <m:sub>
                                    <m:r>
                                      <a:rPr lang="en-US" sz="1700" b="0" i="1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700" b="0" smtClean="0">
                                    <a:solidFill>
                                      <a:schemeClr val="tx1"/>
                                    </a:solidFill>
                                  </a:rPr>
                                  <m:t>(</m:t>
                                </m:r>
                                <m:r>
                                  <a:rPr lang="en-US" sz="1700" b="0" i="1" smtClean="0">
                                    <a:solidFill>
                                      <a:schemeClr val="tx1"/>
                                    </a:solidFill>
                                  </a:rPr>
                                  <m:t>1</m:t>
                                </m:r>
                                <m:r>
                                  <a:rPr lang="en-US" sz="1700" b="0" smtClean="0">
                                    <a:solidFill>
                                      <a:schemeClr val="tx1"/>
                                    </a:solidFill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7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b="0" smtClean="0">
                                        <a:solidFill>
                                          <a:schemeClr val="tx1"/>
                                        </a:solidFill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700" b="0" i="1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u</m:t>
                                    </m:r>
                                  </m:e>
                                  <m:sub>
                                    <m:r>
                                      <a:rPr lang="en-US" sz="1700" b="0" i="1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1700" b="0" smtClean="0">
                                    <a:solidFill>
                                      <a:schemeClr val="tx1"/>
                                    </a:solidFill>
                                  </a:rPr>
                                  <m:t>(</m:t>
                                </m:r>
                                <m:r>
                                  <a:rPr lang="en-US" sz="1700" b="0" i="1" smtClean="0">
                                    <a:solidFill>
                                      <a:schemeClr val="tx1"/>
                                    </a:solidFill>
                                  </a:rPr>
                                  <m:t>1</m:t>
                                </m:r>
                                <m:r>
                                  <a:rPr lang="en-US" sz="1700" b="0" smtClean="0">
                                    <a:solidFill>
                                      <a:schemeClr val="tx1"/>
                                    </a:solidFill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7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b="0" smtClean="0">
                                        <a:solidFill>
                                          <a:schemeClr val="tx1"/>
                                        </a:solidFill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700" b="0" i="1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u</m:t>
                                    </m:r>
                                  </m:e>
                                  <m:sub>
                                    <m:r>
                                      <a:rPr lang="en-US" sz="1700" b="0" i="1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sz="1700" b="0" smtClean="0">
                                    <a:solidFill>
                                      <a:schemeClr val="tx1"/>
                                    </a:solidFill>
                                  </a:rPr>
                                  <m:t>(</m:t>
                                </m:r>
                                <m:r>
                                  <a:rPr lang="en-US" sz="1700" b="0" i="1" smtClean="0">
                                    <a:solidFill>
                                      <a:schemeClr val="tx1"/>
                                    </a:solidFill>
                                  </a:rPr>
                                  <m:t>2</m:t>
                                </m:r>
                                <m:r>
                                  <a:rPr lang="en-US" sz="1700" b="0" smtClean="0">
                                    <a:solidFill>
                                      <a:schemeClr val="tx1"/>
                                    </a:solidFill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7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b="0" smtClean="0">
                                        <a:solidFill>
                                          <a:schemeClr val="tx1"/>
                                        </a:solidFill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700" b="0" i="1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u</m:t>
                                    </m:r>
                                  </m:e>
                                  <m:sub>
                                    <m:r>
                                      <a:rPr lang="en-US" sz="1700" b="0" i="1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en-US" sz="1700" b="0" smtClean="0">
                                    <a:solidFill>
                                      <a:schemeClr val="tx1"/>
                                    </a:solidFill>
                                  </a:rPr>
                                  <m:t>(</m:t>
                                </m:r>
                                <m:r>
                                  <a:rPr lang="en-US" sz="1700" b="0" i="1" smtClean="0">
                                    <a:solidFill>
                                      <a:schemeClr val="tx1"/>
                                    </a:solidFill>
                                  </a:rPr>
                                  <m:t>3</m:t>
                                </m:r>
                                <m:r>
                                  <a:rPr lang="en-US" sz="1700" b="0" smtClean="0">
                                    <a:solidFill>
                                      <a:schemeClr val="tx1"/>
                                    </a:solidFill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7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dirty="0" smtClean="0">
                              <a:solidFill>
                                <a:schemeClr val="tx1"/>
                              </a:solidFill>
                            </a:rPr>
                            <a:t>Conflicts</a:t>
                          </a:r>
                          <a:endParaRPr lang="en-US" sz="17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</a:tr>
                  <a:tr h="33864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smtClean="0">
                                        <a:solidFill>
                                          <a:schemeClr val="tx1"/>
                                        </a:solidFill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700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700" smtClean="0">
                                    <a:solidFill>
                                      <a:schemeClr val="tx1"/>
                                    </a:solidFill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0.93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0.43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0.84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0.64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0.65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smtClean="0"/>
                                    </m:ctrlPr>
                                  </m:sSubPr>
                                  <m:e>
                                    <m:r>
                                      <a:rPr lang="en-US" sz="1700" smtClean="0"/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700" smtClean="0"/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</a:tr>
                  <a:tr h="33864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smtClean="0">
                                        <a:solidFill>
                                          <a:schemeClr val="tx1"/>
                                        </a:solidFill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700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700" smtClean="0">
                                    <a:solidFill>
                                      <a:schemeClr val="tx1"/>
                                    </a:solidFill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0.35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0.19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0.21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0.4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NA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</a:tr>
                  <a:tr h="33864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smtClean="0">
                                        <a:solidFill>
                                          <a:schemeClr val="tx1"/>
                                        </a:solidFill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700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1700" smtClean="0">
                                    <a:solidFill>
                                      <a:schemeClr val="tx1"/>
                                    </a:solidFill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0.86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0.57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0.78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0.79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0.68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smtClean="0"/>
                                    </m:ctrlPr>
                                  </m:sSubPr>
                                  <m:e>
                                    <m:r>
                                      <a:rPr lang="en-US" sz="1700" smtClean="0"/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700" smtClean="0"/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4" name="Table 4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5275699"/>
                  </p:ext>
                </p:extLst>
              </p:nvPr>
            </p:nvGraphicFramePr>
            <p:xfrm>
              <a:off x="1582994" y="2184318"/>
              <a:ext cx="5515896" cy="137496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754274"/>
                    <a:gridCol w="754274"/>
                    <a:gridCol w="754274"/>
                    <a:gridCol w="754274"/>
                    <a:gridCol w="754274"/>
                    <a:gridCol w="754274"/>
                    <a:gridCol w="990252"/>
                  </a:tblGrid>
                  <a:tr h="343740">
                    <a:tc>
                      <a:txBody>
                        <a:bodyPr/>
                        <a:lstStyle/>
                        <a:p>
                          <a:pPr algn="ctr"/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4661" marR="84661" marT="42330" marB="42330">
                        <a:blipFill rotWithShape="0">
                          <a:blip r:embed="rId13"/>
                          <a:stretch>
                            <a:fillRect l="-100806" t="-7018" r="-533871" b="-3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4661" marR="84661" marT="42330" marB="42330">
                        <a:blipFill rotWithShape="0">
                          <a:blip r:embed="rId13"/>
                          <a:stretch>
                            <a:fillRect l="-200806" t="-7018" r="-433871" b="-3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4661" marR="84661" marT="42330" marB="42330">
                        <a:blipFill rotWithShape="0">
                          <a:blip r:embed="rId13"/>
                          <a:stretch>
                            <a:fillRect l="-300806" t="-7018" r="-333871" b="-3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4661" marR="84661" marT="42330" marB="42330">
                        <a:blipFill rotWithShape="0">
                          <a:blip r:embed="rId13"/>
                          <a:stretch>
                            <a:fillRect l="-404065" t="-7018" r="-236585" b="-3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4661" marR="84661" marT="42330" marB="42330">
                        <a:blipFill rotWithShape="0">
                          <a:blip r:embed="rId13"/>
                          <a:stretch>
                            <a:fillRect l="-500000" t="-7018" r="-134677" b="-3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dirty="0" smtClean="0">
                              <a:solidFill>
                                <a:schemeClr val="tx1"/>
                              </a:solidFill>
                            </a:rPr>
                            <a:t>Conflicts</a:t>
                          </a:r>
                          <a:endParaRPr lang="en-US" sz="17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</a:tr>
                  <a:tr h="3437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4661" marR="84661" marT="42330" marB="42330">
                        <a:blipFill rotWithShape="0">
                          <a:blip r:embed="rId13"/>
                          <a:stretch>
                            <a:fillRect l="-806" t="-108929" r="-633871" b="-226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0.93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0.43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0.84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0.64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0.65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4661" marR="84661" marT="42330" marB="42330">
                        <a:blipFill rotWithShape="0">
                          <a:blip r:embed="rId13"/>
                          <a:stretch>
                            <a:fillRect l="-456442" t="-108929" r="-2454" b="-226786"/>
                          </a:stretch>
                        </a:blipFill>
                      </a:tcPr>
                    </a:tc>
                  </a:tr>
                  <a:tr h="3437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4661" marR="84661" marT="42330" marB="42330">
                        <a:blipFill rotWithShape="0">
                          <a:blip r:embed="rId13"/>
                          <a:stretch>
                            <a:fillRect l="-806" t="-205263" r="-633871" b="-1228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0.35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0.19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0.21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0.4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NA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</a:tr>
                  <a:tr h="3437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4661" marR="84661" marT="42330" marB="42330">
                        <a:blipFill rotWithShape="0">
                          <a:blip r:embed="rId13"/>
                          <a:stretch>
                            <a:fillRect l="-806" t="-310714" r="-633871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0.86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0.57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0.78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0.79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0.68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661" marR="84661" marT="42330" marB="4233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4661" marR="84661" marT="42330" marB="42330">
                        <a:blipFill rotWithShape="0">
                          <a:blip r:embed="rId13"/>
                          <a:stretch>
                            <a:fillRect l="-456442" t="-310714" r="-2454" b="-250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5" name="TextBox 44"/>
          <p:cNvSpPr txBox="1"/>
          <p:nvPr/>
        </p:nvSpPr>
        <p:spPr>
          <a:xfrm>
            <a:off x="3428987" y="6082211"/>
            <a:ext cx="1090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cost=0.32</a:t>
            </a:r>
            <a:endParaRPr lang="en-US" dirty="0" smtClean="0"/>
          </a:p>
          <a:p>
            <a:r>
              <a:rPr lang="en-US" dirty="0"/>
              <a:t>c</a:t>
            </a:r>
            <a:r>
              <a:rPr lang="en-US" dirty="0" smtClean="0"/>
              <a:t>ap</a:t>
            </a:r>
            <a:r>
              <a:rPr lang="en-US" dirty="0" smtClean="0"/>
              <a:t>.=1</a:t>
            </a:r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2146237" y="4253766"/>
            <a:ext cx="1060457" cy="646331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1535162" y="2400385"/>
            <a:ext cx="831430" cy="490299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192597" y="5714987"/>
            <a:ext cx="959347" cy="614798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5369217" y="2088298"/>
            <a:ext cx="746304" cy="471108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401356" y="6012204"/>
            <a:ext cx="1067086" cy="729555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304097" y="3198814"/>
            <a:ext cx="847847" cy="479488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038A-4B46-4807-9E47-FF59B1BCC8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11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39" grpId="0"/>
      <p:bldP spid="40" grpId="0"/>
      <p:bldP spid="41" grpId="0"/>
      <p:bldP spid="42" grpId="0"/>
      <p:bldP spid="43" grpId="0"/>
      <p:bldP spid="45" grpId="0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2" grpId="0" animBg="1"/>
      <p:bldP spid="52" grpId="1" animBg="1"/>
      <p:bldP spid="53" grpId="0" animBg="1"/>
      <p:bldP spid="53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C059AE53-FC9A-42C0-BD6A-B20DB4302E58}" vid="{E6BC2C10-4EF6-4DE6-8C12-B39282BC06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513</TotalTime>
  <Words>598</Words>
  <Application>Microsoft Office PowerPoint</Application>
  <PresentationFormat>On-screen Show (4:3)</PresentationFormat>
  <Paragraphs>458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Calibri</vt:lpstr>
      <vt:lpstr>Cambria Math</vt:lpstr>
      <vt:lpstr>Wingdings</vt:lpstr>
      <vt:lpstr>Wingdings 2</vt:lpstr>
      <vt:lpstr>Theme1</vt:lpstr>
      <vt:lpstr>Conflict-Aware Event-Participant Arrangement</vt:lpstr>
      <vt:lpstr>Outline</vt:lpstr>
      <vt:lpstr>Introduction: Event-Based Social Network (EBSN)</vt:lpstr>
      <vt:lpstr>PowerPoint Presentation</vt:lpstr>
      <vt:lpstr>PowerPoint Presentation</vt:lpstr>
      <vt:lpstr>PowerPoint Presentation</vt:lpstr>
      <vt:lpstr>Problem Definition</vt:lpstr>
      <vt:lpstr>Algorithms: (1)MinCostFlow-GEACC</vt:lpstr>
      <vt:lpstr>Algorithms: (1)MinCostFlow-GEACC</vt:lpstr>
      <vt:lpstr>Algorithms: (1)MinCostFlow-GEACC</vt:lpstr>
      <vt:lpstr>Algorithms: (1)MinCostFlow-GEACC</vt:lpstr>
      <vt:lpstr>Algorithms: (2)Greedy-GEACC</vt:lpstr>
      <vt:lpstr>Algorithms: (2)Greedy-GEACC</vt:lpstr>
      <vt:lpstr>Algorithms: (2)Greedy-GEACC</vt:lpstr>
      <vt:lpstr>Algorithms: (2)Greedy-GEACC</vt:lpstr>
      <vt:lpstr>Algorithms: (2)Greedy-GEACC</vt:lpstr>
      <vt:lpstr>Algorithms: (3)Prune-GEACC</vt:lpstr>
      <vt:lpstr>Experiments</vt:lpstr>
      <vt:lpstr>Experiments: Vary |V|</vt:lpstr>
      <vt:lpstr>Experiments: Vary |CF|/(|V|(|V|-1)/2)</vt:lpstr>
      <vt:lpstr>Experiments: Real Data</vt:lpstr>
      <vt:lpstr>Experiments: Scalability</vt:lpstr>
      <vt:lpstr>Experiments: Pruning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Conflict-Aware Event-Participant Arrangement</dc:title>
  <dc:creator>ocar</dc:creator>
  <cp:lastModifiedBy>ocar</cp:lastModifiedBy>
  <cp:revision>35</cp:revision>
  <dcterms:created xsi:type="dcterms:W3CDTF">2015-03-29T06:11:40Z</dcterms:created>
  <dcterms:modified xsi:type="dcterms:W3CDTF">2015-03-29T14:45:54Z</dcterms:modified>
</cp:coreProperties>
</file>